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notesMasterIdLst>
    <p:notesMasterId r:id="rId27"/>
  </p:notesMasterIdLst>
  <p:sldIdLst>
    <p:sldId id="257" r:id="rId2"/>
    <p:sldId id="259" r:id="rId3"/>
    <p:sldId id="260" r:id="rId4"/>
    <p:sldId id="261" r:id="rId5"/>
    <p:sldId id="266" r:id="rId6"/>
    <p:sldId id="268" r:id="rId7"/>
    <p:sldId id="269" r:id="rId8"/>
    <p:sldId id="270" r:id="rId9"/>
    <p:sldId id="271" r:id="rId10"/>
    <p:sldId id="272" r:id="rId11"/>
    <p:sldId id="273" r:id="rId12"/>
    <p:sldId id="275" r:id="rId13"/>
    <p:sldId id="276" r:id="rId14"/>
    <p:sldId id="280" r:id="rId15"/>
    <p:sldId id="288" r:id="rId16"/>
    <p:sldId id="281" r:id="rId17"/>
    <p:sldId id="289" r:id="rId18"/>
    <p:sldId id="282" r:id="rId19"/>
    <p:sldId id="284" r:id="rId20"/>
    <p:sldId id="290" r:id="rId21"/>
    <p:sldId id="291" r:id="rId22"/>
    <p:sldId id="292" r:id="rId23"/>
    <p:sldId id="293" r:id="rId24"/>
    <p:sldId id="294" r:id="rId25"/>
    <p:sldId id="287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CC66"/>
    <a:srgbClr val="00CC00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0ACF1B-BF2E-4964-A553-7179044CA694}" type="datetimeFigureOut">
              <a:rPr lang="sk-SK" smtClean="0"/>
              <a:t>13. 2. 2025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E7C935-3F59-4B96-B7BC-00A7FA76AAA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21615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ED1E6A-A6FC-4E09-9F61-49718D6E0C1B}" type="slidenum">
              <a:rPr lang="sk-SK" smtClean="0"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78522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smtClean="0"/>
              <a:t>odôvodnenie podmienky - existujúce minimálne 7 rokov ku dňu vyhlásenia výzvy</a:t>
            </a:r>
          </a:p>
          <a:p>
            <a:r>
              <a:rPr lang="sk-SK" b="1" dirty="0" smtClean="0"/>
              <a:t>Návrh doplniť energetické spoločenstvá</a:t>
            </a:r>
            <a:r>
              <a:rPr lang="sk-SK" b="1" baseline="0" dirty="0" smtClean="0"/>
              <a:t> a komunity vyrábajúce energiu z OZE</a:t>
            </a:r>
            <a:endParaRPr lang="sk-SK" b="1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ED1E6A-A6FC-4E09-9F61-49718D6E0C1B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839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smtClean="0"/>
              <a:t>odôvodnenie podmienky - existujúce minimálne 7 rokov ku dňu vyhlásenia výzvy</a:t>
            </a:r>
          </a:p>
          <a:p>
            <a:r>
              <a:rPr lang="sk-SK" b="1" dirty="0" smtClean="0"/>
              <a:t>Návrh doplniť energetické spoločenstvá</a:t>
            </a:r>
            <a:r>
              <a:rPr lang="sk-SK" b="1" baseline="0" dirty="0" smtClean="0"/>
              <a:t> a komunity vyrábajúce energiu z OZE</a:t>
            </a:r>
            <a:endParaRPr lang="sk-SK" b="1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ED1E6A-A6FC-4E09-9F61-49718D6E0C1B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493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smtClean="0"/>
              <a:t>Budú podporované nevyužívané budovy, národné kultúrne pamiatky, účelového</a:t>
            </a:r>
            <a:r>
              <a:rPr lang="sk-SK" b="1" baseline="0" dirty="0" smtClean="0"/>
              <a:t> sociálneho ubytovacieho zariadenia mesta, nemocnice a organizácie v pôsobnosti MZ </a:t>
            </a:r>
            <a:r>
              <a:rPr lang="sk-SK" b="1" baseline="0" dirty="0" err="1" smtClean="0"/>
              <a:t>atď</a:t>
            </a:r>
            <a:r>
              <a:rPr lang="sk-SK" b="1" baseline="0" dirty="0" smtClean="0"/>
              <a:t>?</a:t>
            </a:r>
          </a:p>
          <a:p>
            <a:endParaRPr lang="sk-SK" baseline="0" dirty="0" smtClean="0"/>
          </a:p>
          <a:p>
            <a:endParaRPr lang="sk-SK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ED1E6A-A6FC-4E09-9F61-49718D6E0C1B}" type="slidenum">
              <a:rPr lang="sk-SK" smtClean="0"/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53053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smtClean="0"/>
              <a:t>Budú podporované nevyužívané budovy, národné kultúrne pamiatky, účelového</a:t>
            </a:r>
            <a:r>
              <a:rPr lang="sk-SK" b="1" baseline="0" dirty="0" smtClean="0"/>
              <a:t> sociálneho ubytovacieho zariadenia mesta, nemocnice a organizácie v pôsobnosti MZ </a:t>
            </a:r>
            <a:r>
              <a:rPr lang="sk-SK" b="1" baseline="0" dirty="0" err="1" smtClean="0"/>
              <a:t>atď</a:t>
            </a:r>
            <a:r>
              <a:rPr lang="sk-SK" b="1" baseline="0" dirty="0" smtClean="0"/>
              <a:t>?</a:t>
            </a:r>
          </a:p>
          <a:p>
            <a:endParaRPr lang="sk-SK" baseline="0" dirty="0" smtClean="0"/>
          </a:p>
          <a:p>
            <a:endParaRPr lang="sk-SK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ED1E6A-A6FC-4E09-9F61-49718D6E0C1B}" type="slidenum">
              <a:rPr lang="sk-SK" smtClean="0"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51923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smtClean="0"/>
              <a:t>Budú podporované nevyužívané budovy, národné kultúrne pamiatky, účelového</a:t>
            </a:r>
            <a:r>
              <a:rPr lang="sk-SK" b="1" baseline="0" dirty="0" smtClean="0"/>
              <a:t> sociálneho ubytovacieho zariadenia mesta, nemocnice a organizácie v pôsobnosti MZ </a:t>
            </a:r>
            <a:r>
              <a:rPr lang="sk-SK" b="1" baseline="0" dirty="0" err="1" smtClean="0"/>
              <a:t>atď</a:t>
            </a:r>
            <a:r>
              <a:rPr lang="sk-SK" b="1" baseline="0" dirty="0" smtClean="0"/>
              <a:t>?</a:t>
            </a:r>
          </a:p>
          <a:p>
            <a:endParaRPr lang="sk-SK" baseline="0" dirty="0" smtClean="0"/>
          </a:p>
          <a:p>
            <a:endParaRPr lang="sk-SK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ED1E6A-A6FC-4E09-9F61-49718D6E0C1B}" type="slidenum">
              <a:rPr lang="sk-SK" smtClean="0"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479545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smtClean="0"/>
              <a:t>odôvodnenie podmienky - existujúce minimálne 7 rokov ku dňu vyhlásenia výzvy</a:t>
            </a:r>
          </a:p>
          <a:p>
            <a:r>
              <a:rPr lang="sk-SK" b="1" dirty="0" smtClean="0"/>
              <a:t>Návrh doplniť energetické spoločenstvá</a:t>
            </a:r>
            <a:r>
              <a:rPr lang="sk-SK" b="1" baseline="0" dirty="0" smtClean="0"/>
              <a:t> a komunity vyrábajúce energiu z OZE</a:t>
            </a:r>
            <a:endParaRPr lang="sk-SK" b="1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ED1E6A-A6FC-4E09-9F61-49718D6E0C1B}" type="slidenum">
              <a:rPr lang="sk-SK" smtClean="0"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804585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smtClean="0"/>
              <a:t>odôvodnenie podmienky - existujúce minimálne 7 rokov ku dňu vyhlásenia výzvy</a:t>
            </a:r>
          </a:p>
          <a:p>
            <a:r>
              <a:rPr lang="sk-SK" b="1" dirty="0" smtClean="0"/>
              <a:t>Návrh doplniť energetické spoločenstvá</a:t>
            </a:r>
            <a:r>
              <a:rPr lang="sk-SK" b="1" baseline="0" dirty="0" smtClean="0"/>
              <a:t> a komunity vyrábajúce energiu z OZE</a:t>
            </a:r>
            <a:endParaRPr lang="sk-SK" b="1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ED1E6A-A6FC-4E09-9F61-49718D6E0C1B}" type="slidenum">
              <a:rPr lang="sk-SK" smtClean="0"/>
              <a:t>13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49171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smtClean="0"/>
              <a:t>odôvodnenie podmienky - existujúce minimálne 7 rokov ku dňu vyhlásenia výzvy</a:t>
            </a:r>
          </a:p>
          <a:p>
            <a:r>
              <a:rPr lang="sk-SK" b="1" dirty="0" smtClean="0"/>
              <a:t>Návrh doplniť energetické spoločenstvá</a:t>
            </a:r>
            <a:r>
              <a:rPr lang="sk-SK" b="1" baseline="0" dirty="0" smtClean="0"/>
              <a:t> a komunity vyrábajúce energiu z OZE</a:t>
            </a:r>
            <a:endParaRPr lang="sk-SK" b="1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ED1E6A-A6FC-4E09-9F61-49718D6E0C1B}" type="slidenum">
              <a:rPr lang="sk-SK" smtClean="0"/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99629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smtClean="0"/>
              <a:t>Energetický audit je potrebné predkladať</a:t>
            </a:r>
            <a:r>
              <a:rPr lang="sk-SK" b="1" baseline="0" dirty="0" smtClean="0"/>
              <a:t> vždy pre každú budovu?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="1" baseline="0" dirty="0" smtClean="0"/>
              <a:t>VO ukončené do 6 mesiacov odo dňa nadobudnutia účinnosti zmluvy – krátky čas vzhľadom na dlhé lehoty pri nadlimitných </a:t>
            </a:r>
            <a:r>
              <a:rPr lang="sk-SK" b="1" baseline="0" dirty="0" err="1" smtClean="0"/>
              <a:t>zákazkach</a:t>
            </a:r>
            <a:endParaRPr lang="sk-SK" b="1" baseline="0" dirty="0" smtClean="0"/>
          </a:p>
          <a:p>
            <a:endParaRPr lang="sk-SK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ED1E6A-A6FC-4E09-9F61-49718D6E0C1B}" type="slidenum">
              <a:rPr lang="sk-SK" smtClean="0"/>
              <a:t>16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76416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smtClean="0"/>
              <a:t>Energetický audit je potrebné predkladať</a:t>
            </a:r>
            <a:r>
              <a:rPr lang="sk-SK" b="1" baseline="0" dirty="0" smtClean="0"/>
              <a:t> vždy pre každú budovu?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="1" baseline="0" dirty="0" smtClean="0"/>
              <a:t>VO ukončené do 6 mesiacov odo dňa nadobudnutia účinnosti zmluvy – krátky čas vzhľadom na dlhé lehoty pri nadlimitných </a:t>
            </a:r>
            <a:r>
              <a:rPr lang="sk-SK" b="1" baseline="0" dirty="0" err="1" smtClean="0"/>
              <a:t>zákazkach</a:t>
            </a:r>
            <a:endParaRPr lang="sk-SK" b="1" baseline="0" dirty="0" smtClean="0"/>
          </a:p>
          <a:p>
            <a:endParaRPr lang="sk-SK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ED1E6A-A6FC-4E09-9F61-49718D6E0C1B}" type="slidenum">
              <a:rPr lang="sk-SK" smtClean="0"/>
              <a:t>18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775717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smtClean="0"/>
              <a:t>Energetický audit je potrebné predkladať</a:t>
            </a:r>
            <a:r>
              <a:rPr lang="sk-SK" b="1" baseline="0" dirty="0" smtClean="0"/>
              <a:t> vždy pre každú budovu?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="1" baseline="0" dirty="0" smtClean="0"/>
              <a:t>VO ukončené do 6 mesiacov odo dňa nadobudnutia účinnosti zmluvy – krátky čas vzhľadom na dlhé lehoty pri nadlimitných </a:t>
            </a:r>
            <a:r>
              <a:rPr lang="sk-SK" b="1" baseline="0" dirty="0" err="1" smtClean="0"/>
              <a:t>zákazkach</a:t>
            </a:r>
            <a:endParaRPr lang="sk-SK" b="1" baseline="0" dirty="0" smtClean="0"/>
          </a:p>
          <a:p>
            <a:endParaRPr lang="sk-SK" dirty="0"/>
          </a:p>
        </p:txBody>
      </p:sp>
      <p:sp>
        <p:nvSpPr>
          <p:cNvPr id="4" name="Zástupný objekt pre hlavičku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ED1E6A-A6FC-4E09-9F61-49718D6E0C1B}" type="slidenum">
              <a:rPr lang="sk-SK" smtClean="0"/>
              <a:t>19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36748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276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684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293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2/13/2025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494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529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61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524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848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859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582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96334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561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5861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804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2/13/2025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7452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966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66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new-european-bauhaus.europa.eu/index_en?prefLang=sk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77446" y="5571991"/>
            <a:ext cx="4735983" cy="499071"/>
          </a:xfrm>
          <a:custGeom>
            <a:avLst/>
            <a:gdLst/>
            <a:ahLst/>
            <a:cxnLst/>
            <a:rect l="l" t="t" r="r" b="b"/>
            <a:pathLst>
              <a:path w="7103975" h="748606">
                <a:moveTo>
                  <a:pt x="0" y="0"/>
                </a:moveTo>
                <a:lnTo>
                  <a:pt x="7103976" y="0"/>
                </a:lnTo>
                <a:lnTo>
                  <a:pt x="7103976" y="748605"/>
                </a:lnTo>
                <a:lnTo>
                  <a:pt x="0" y="7486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054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262592" y="5650848"/>
            <a:ext cx="1219845" cy="341356"/>
          </a:xfrm>
          <a:custGeom>
            <a:avLst/>
            <a:gdLst/>
            <a:ahLst/>
            <a:cxnLst/>
            <a:rect l="l" t="t" r="r" b="b"/>
            <a:pathLst>
              <a:path w="1829767" h="512034">
                <a:moveTo>
                  <a:pt x="0" y="0"/>
                </a:moveTo>
                <a:lnTo>
                  <a:pt x="1829767" y="0"/>
                </a:lnTo>
                <a:lnTo>
                  <a:pt x="1829767" y="512035"/>
                </a:lnTo>
                <a:lnTo>
                  <a:pt x="0" y="5120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r="-5619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38049" y="1741688"/>
            <a:ext cx="6970766" cy="17209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28"/>
              </a:lnSpc>
              <a:spcBef>
                <a:spcPct val="0"/>
              </a:spcBef>
            </a:pPr>
            <a:r>
              <a:rPr lang="en-US" sz="2400" b="1" spc="-27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k</a:t>
            </a:r>
            <a:r>
              <a:rPr lang="en-US" sz="2400" b="1" spc="-27" dirty="0">
                <a:solidFill>
                  <a:srgbClr val="0070C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400" b="1" spc="-27" dirty="0" err="1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výzve</a:t>
            </a:r>
            <a:r>
              <a:rPr lang="en-US" sz="2400" b="1" spc="-27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</a:t>
            </a:r>
            <a:r>
              <a:rPr lang="en-US" sz="2400" b="1" spc="-27" dirty="0" err="1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zameranej</a:t>
            </a:r>
            <a:r>
              <a:rPr lang="en-US" sz="2400" b="1" spc="-27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</a:t>
            </a:r>
            <a:r>
              <a:rPr lang="en-US" sz="2400" b="1" spc="-27" dirty="0" err="1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na</a:t>
            </a:r>
            <a:r>
              <a:rPr lang="en-US" sz="2400" b="1" spc="-27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</a:t>
            </a:r>
            <a:r>
              <a:rPr lang="en-US" sz="2400" b="1" spc="-27" dirty="0" err="1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podporu</a:t>
            </a:r>
            <a:r>
              <a:rPr lang="sk-SK" sz="2400" b="1" spc="-27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</a:t>
            </a:r>
            <a:r>
              <a:rPr lang="en-US" sz="2400" b="1" spc="-27" dirty="0" err="1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energetickej</a:t>
            </a:r>
            <a:r>
              <a:rPr lang="en-US" sz="2400" b="1" spc="-27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</a:t>
            </a:r>
            <a:r>
              <a:rPr lang="en-US" sz="2400" b="1" spc="-27" dirty="0" err="1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efektívnosti</a:t>
            </a:r>
            <a:r>
              <a:rPr lang="en-US" sz="2400" b="1" spc="-27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ts val="4728"/>
              </a:lnSpc>
              <a:spcBef>
                <a:spcPct val="0"/>
              </a:spcBef>
            </a:pPr>
            <a:r>
              <a:rPr lang="en-US" sz="2400" b="1" spc="-27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a </a:t>
            </a:r>
            <a:r>
              <a:rPr lang="en-US" sz="2400" b="1" spc="-27" dirty="0" err="1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využívania</a:t>
            </a:r>
            <a:r>
              <a:rPr lang="en-US" sz="2400" b="1" spc="-27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OZE </a:t>
            </a:r>
            <a:r>
              <a:rPr lang="en-US" sz="2400" b="1" spc="-27" dirty="0" err="1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vo</a:t>
            </a:r>
            <a:r>
              <a:rPr lang="en-US" sz="2400" b="1" spc="-27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</a:t>
            </a:r>
            <a:r>
              <a:rPr lang="en-US" sz="2400" b="1" spc="-27" dirty="0" err="1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verejných</a:t>
            </a:r>
            <a:r>
              <a:rPr lang="en-US" sz="2400" b="1" spc="-27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</a:t>
            </a:r>
            <a:r>
              <a:rPr lang="en-US" sz="2400" b="1" spc="-27" dirty="0" err="1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budovách</a:t>
            </a:r>
            <a:r>
              <a:rPr lang="sk-SK" sz="2400" b="1" spc="-27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pre projekty integrovaných územných investícií</a:t>
            </a:r>
            <a:endParaRPr lang="en-US" sz="2400" b="1" spc="-27" dirty="0">
              <a:solidFill>
                <a:srgbClr val="0070C0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38048" y="902209"/>
            <a:ext cx="5793724" cy="500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54"/>
              </a:lnSpc>
              <a:spcBef>
                <a:spcPct val="0"/>
              </a:spcBef>
            </a:pPr>
            <a:r>
              <a:rPr lang="en-US" sz="4000" b="1" spc="99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INFORMAČNÝ SEMINÁR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613429" y="4978670"/>
            <a:ext cx="1559158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20"/>
              </a:lnSpc>
              <a:spcBef>
                <a:spcPct val="0"/>
              </a:spcBef>
            </a:pPr>
            <a:r>
              <a:rPr lang="sk-SK" b="1" spc="93" dirty="0" smtClean="0">
                <a:solidFill>
                  <a:srgbClr val="0070C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február </a:t>
            </a:r>
            <a:r>
              <a:rPr lang="en-US" b="1" spc="93" dirty="0" smtClean="0">
                <a:solidFill>
                  <a:srgbClr val="0070C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</a:t>
            </a:r>
            <a:r>
              <a:rPr lang="sk-SK" b="1" spc="93" dirty="0" smtClean="0">
                <a:solidFill>
                  <a:srgbClr val="0070C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US" b="1" spc="93" dirty="0">
              <a:solidFill>
                <a:srgbClr val="0070C0"/>
              </a:solidFill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815" y="184558"/>
            <a:ext cx="4395832" cy="6509857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18802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318952" y="723209"/>
            <a:ext cx="8563279" cy="1197032"/>
          </a:xfrm>
        </p:spPr>
        <p:txBody>
          <a:bodyPr>
            <a:normAutofit fontScale="90000"/>
          </a:bodyPr>
          <a:lstStyle/>
          <a:p>
            <a:pPr algn="l"/>
            <a:r>
              <a:rPr lang="sk-SK" sz="4000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Výzva na podporu energetickej efektívnosti a využívania OZE vo </a:t>
            </a:r>
            <a:r>
              <a:rPr lang="sk-SK" sz="4000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verejných budovách</a:t>
            </a:r>
            <a:endParaRPr lang="sk-SK" sz="4000" dirty="0">
              <a:solidFill>
                <a:srgbClr val="0070C0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18952" y="2227811"/>
            <a:ext cx="8714281" cy="3006919"/>
          </a:xfrm>
        </p:spPr>
        <p:txBody>
          <a:bodyPr>
            <a:noAutofit/>
          </a:bodyPr>
          <a:lstStyle/>
          <a:p>
            <a:pPr algn="l"/>
            <a:r>
              <a:rPr lang="sk-SK" sz="2800" b="1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PSK-SIEA-007-2024-ITI-EFRR</a:t>
            </a:r>
          </a:p>
          <a:p>
            <a:pPr algn="l"/>
            <a:r>
              <a:rPr lang="sk-SK" sz="2400" b="1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Cieľom výzvy </a:t>
            </a:r>
            <a:r>
              <a:rPr lang="sk-SK" sz="2400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je zlepšovanie energetickej hospodárnosti a obnovy verejných budov a podpora využívania OZE vrátane zariadení, ktoré sú súčasťou systému zásobovania energiou verejných budov</a:t>
            </a:r>
          </a:p>
          <a:p>
            <a:pPr algn="l"/>
            <a:r>
              <a:rPr lang="sk-SK" sz="2400" b="1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Dátum vyhlásenia</a:t>
            </a:r>
            <a:r>
              <a:rPr lang="sk-SK" sz="24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: 13.1.2025</a:t>
            </a:r>
          </a:p>
          <a:p>
            <a:pPr algn="l"/>
            <a:r>
              <a:rPr lang="sk-SK" sz="2400" b="1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Typ výzvy</a:t>
            </a:r>
            <a:r>
              <a:rPr lang="sk-SK" sz="24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: otvorená</a:t>
            </a:r>
            <a:endParaRPr lang="sk-SK" sz="2400" dirty="0">
              <a:solidFill>
                <a:schemeClr val="tx1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4" y="6029545"/>
            <a:ext cx="7036332" cy="6784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229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4" y="6029545"/>
            <a:ext cx="7036332" cy="67842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bdĺžnik 3"/>
          <p:cNvSpPr/>
          <p:nvPr/>
        </p:nvSpPr>
        <p:spPr>
          <a:xfrm>
            <a:off x="1168397" y="1308784"/>
            <a:ext cx="847436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Žiadateľ je oprávnený v rámci výzvy podať viacero </a:t>
            </a:r>
            <a:r>
              <a:rPr lang="sk-SK" dirty="0" err="1" smtClean="0">
                <a:latin typeface="Bahnschrift Condensed" panose="020B0502040204020203" pitchFamily="34" charset="0"/>
                <a:cs typeface="Calibri" panose="020F0502020204030204" pitchFamily="34" charset="0"/>
              </a:rPr>
              <a:t>ŽoNFP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, každú s odlišným predmetom projektu.</a:t>
            </a:r>
          </a:p>
          <a:p>
            <a:endParaRPr lang="sk-SK" sz="2400" dirty="0" smtClean="0"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r>
              <a:rPr lang="sk-SK" sz="2400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Miera spolufinancovania (intenzita pomoci)</a:t>
            </a:r>
            <a:endParaRPr lang="sk-SK" sz="2400" dirty="0">
              <a:latin typeface="Bahnschrift Condensed" panose="020B05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6" name="Obdĺžnik 5"/>
          <p:cNvSpPr/>
          <p:nvPr/>
        </p:nvSpPr>
        <p:spPr>
          <a:xfrm>
            <a:off x="1168397" y="577675"/>
            <a:ext cx="94949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800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Financovanie projektu</a:t>
            </a:r>
            <a:endParaRPr lang="sk-SK" sz="2800" dirty="0">
              <a:solidFill>
                <a:srgbClr val="0070C0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Tabuľ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139565"/>
              </p:ext>
            </p:extLst>
          </p:nvPr>
        </p:nvGraphicFramePr>
        <p:xfrm>
          <a:off x="1265891" y="2416780"/>
          <a:ext cx="8180114" cy="2859895"/>
        </p:xfrm>
        <a:graphic>
          <a:graphicData uri="http://schemas.openxmlformats.org/drawingml/2006/table">
            <a:tbl>
              <a:tblPr firstRow="1" firstCol="1" bandRow="1"/>
              <a:tblGrid>
                <a:gridCol w="2335531">
                  <a:extLst>
                    <a:ext uri="{9D8B030D-6E8A-4147-A177-3AD203B41FA5}">
                      <a16:colId xmlns:a16="http://schemas.microsoft.com/office/drawing/2014/main" val="3082804831"/>
                    </a:ext>
                  </a:extLst>
                </a:gridCol>
                <a:gridCol w="1196885">
                  <a:extLst>
                    <a:ext uri="{9D8B030D-6E8A-4147-A177-3AD203B41FA5}">
                      <a16:colId xmlns:a16="http://schemas.microsoft.com/office/drawing/2014/main" val="732070867"/>
                    </a:ext>
                  </a:extLst>
                </a:gridCol>
                <a:gridCol w="1002951">
                  <a:extLst>
                    <a:ext uri="{9D8B030D-6E8A-4147-A177-3AD203B41FA5}">
                      <a16:colId xmlns:a16="http://schemas.microsoft.com/office/drawing/2014/main" val="3456379120"/>
                    </a:ext>
                  </a:extLst>
                </a:gridCol>
                <a:gridCol w="1055272">
                  <a:extLst>
                    <a:ext uri="{9D8B030D-6E8A-4147-A177-3AD203B41FA5}">
                      <a16:colId xmlns:a16="http://schemas.microsoft.com/office/drawing/2014/main" val="2648068158"/>
                    </a:ext>
                  </a:extLst>
                </a:gridCol>
                <a:gridCol w="1039037">
                  <a:extLst>
                    <a:ext uri="{9D8B030D-6E8A-4147-A177-3AD203B41FA5}">
                      <a16:colId xmlns:a16="http://schemas.microsoft.com/office/drawing/2014/main" val="1519489415"/>
                    </a:ext>
                  </a:extLst>
                </a:gridCol>
                <a:gridCol w="1550438">
                  <a:extLst>
                    <a:ext uri="{9D8B030D-6E8A-4147-A177-3AD203B41FA5}">
                      <a16:colId xmlns:a16="http://schemas.microsoft.com/office/drawing/2014/main" val="4048895000"/>
                    </a:ext>
                  </a:extLst>
                </a:gridCol>
              </a:tblGrid>
              <a:tr h="48405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Kategorizácia oprávnených žiadateľov výzvy podľa miery príspevku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Región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Opatrenie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k-SK" sz="1400" b="1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Miera príspevku zo zdrojov P SK v % (NFP)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Miera  spolu-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financovania zo zdrojov prijímateľa v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097427"/>
                  </a:ext>
                </a:extLst>
              </a:tr>
              <a:tr h="242024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EFRR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sk-SK" sz="1400" b="1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ŠR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363065"/>
                  </a:ext>
                </a:extLst>
              </a:tr>
              <a:tr h="459967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Subjekty územnej samosprávy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(obce, vyššie územné celky a nimi zriadené rozpočtové organizácie a príspevkové organizácie)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všetky kraje okrem Bratislavského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2.1.2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sk-SK" sz="1400" b="1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7446836"/>
                  </a:ext>
                </a:extLst>
              </a:tr>
              <a:tr h="482558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2.2.2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6439718"/>
                  </a:ext>
                </a:extLst>
              </a:tr>
              <a:tr h="531421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1400" b="1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Bratislavský kraj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1400" b="1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2.1.2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559437"/>
                  </a:ext>
                </a:extLst>
              </a:tr>
              <a:tr h="659875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1400" b="1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2.2.2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1400" b="1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1400" b="1" dirty="0">
                          <a:effectLst/>
                          <a:latin typeface="Bahnschrift Light Condensed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6447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229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2"/>
          <p:cNvSpPr>
            <a:spLocks noGrp="1"/>
          </p:cNvSpPr>
          <p:nvPr>
            <p:ph type="ctrTitle" idx="4294967295"/>
          </p:nvPr>
        </p:nvSpPr>
        <p:spPr>
          <a:xfrm>
            <a:off x="689018" y="1000192"/>
            <a:ext cx="9335826" cy="3345305"/>
          </a:xfrm>
        </p:spPr>
        <p:txBody>
          <a:bodyPr>
            <a:normAutofit/>
          </a:bodyPr>
          <a:lstStyle/>
          <a:p>
            <a:r>
              <a:rPr lang="sk-SK" sz="2000" dirty="0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Súbor </a:t>
            </a:r>
            <a:r>
              <a:rPr lang="sk-SK" sz="20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>podmienok, ktorých splnenie je nevyhnutným predpokladom </a:t>
            </a:r>
            <a:r>
              <a:rPr lang="sk-SK" sz="2000" dirty="0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>na schválenie </a:t>
            </a:r>
            <a:r>
              <a:rPr lang="sk-SK" sz="2000" dirty="0" err="1">
                <a:solidFill>
                  <a:srgbClr val="0070C0"/>
                </a:solidFill>
                <a:latin typeface="Bahnschrift Condensed" panose="020B0502040204020203" pitchFamily="34" charset="0"/>
              </a:rPr>
              <a:t>ŽoNFP</a:t>
            </a:r>
            <a:r>
              <a:rPr lang="sk-SK" sz="27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/>
            </a:r>
            <a:br>
              <a:rPr lang="sk-SK" sz="2700" dirty="0">
                <a:solidFill>
                  <a:srgbClr val="0070C0"/>
                </a:solidFill>
                <a:latin typeface="Bahnschrift Condensed" panose="020B0502040204020203" pitchFamily="34" charset="0"/>
              </a:rPr>
            </a:br>
            <a:r>
              <a:rPr lang="sk-SK" sz="2700" dirty="0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/>
            </a:r>
            <a:br>
              <a:rPr lang="sk-SK" sz="2700" dirty="0" smtClean="0">
                <a:solidFill>
                  <a:srgbClr val="0070C0"/>
                </a:solidFill>
                <a:latin typeface="Bahnschrift Condensed" panose="020B0502040204020203" pitchFamily="34" charset="0"/>
              </a:rPr>
            </a:br>
            <a:r>
              <a:rPr lang="sk-SK" sz="2700" dirty="0" smtClean="0">
                <a:solidFill>
                  <a:srgbClr val="0070C0"/>
                </a:solidFill>
                <a:latin typeface="Bahnschrift Condensed" panose="020B0502040204020203" pitchFamily="34" charset="0"/>
              </a:rPr>
              <a:t/>
            </a:r>
            <a:br>
              <a:rPr lang="sk-SK" sz="2700" dirty="0" smtClean="0">
                <a:solidFill>
                  <a:srgbClr val="0070C0"/>
                </a:solidFill>
                <a:latin typeface="Bahnschrift Condensed" panose="020B0502040204020203" pitchFamily="34" charset="0"/>
              </a:rPr>
            </a:br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PPP č.1 Právna forma</a:t>
            </a:r>
            <a:b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sz="18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sk-SK" sz="18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sz="1800" dirty="0" smtClean="0">
                <a:solidFill>
                  <a:prstClr val="black"/>
                </a:solidFill>
                <a:latin typeface="Bahnschrift Condensed" panose="020B0502040204020203" pitchFamily="34" charset="0"/>
                <a:cs typeface="Calibri" panose="020F0502020204030204" pitchFamily="34" charset="0"/>
                <a:sym typeface="Symbol" panose="05050102010706020507" pitchFamily="18" charset="2"/>
              </a:rPr>
              <a:t>- o</a:t>
            </a:r>
            <a: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právnenými </a:t>
            </a:r>
            <a:r>
              <a:rPr lang="sk-SK" sz="18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žiadateľmi sú subjekty územnej samosprávy, konkrétne: obce, mestá, vyššie územné celky a nimi </a:t>
            </a:r>
            <a: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k-SK" sz="18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zriadené </a:t>
            </a:r>
            <a:r>
              <a:rPr lang="sk-SK" sz="18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rozpočtové organizácie a príspevkové </a:t>
            </a:r>
            <a: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organizácie</a:t>
            </a:r>
            <a:b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oprávnený </a:t>
            </a:r>
            <a:r>
              <a:rPr lang="sk-SK" sz="18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žiadateľ v </a:t>
            </a:r>
            <a:r>
              <a:rPr lang="sk-SK" sz="1800" dirty="0" err="1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ŽoNFP</a:t>
            </a:r>
            <a:r>
              <a:rPr lang="sk-SK" sz="18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musí byť zhodný s oprávneným žiadateľom uvedeným v </a:t>
            </a:r>
            <a:r>
              <a:rPr lang="sk-SK" sz="1800" u="sng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projektovom zámere </a:t>
            </a:r>
            <a:r>
              <a:rPr lang="sk-SK" sz="1800" u="sng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IÚI,</a:t>
            </a:r>
            <a:r>
              <a:rPr lang="sk-SK" sz="18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ktorý bol </a:t>
            </a:r>
            <a: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k-SK" sz="18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schválený </a:t>
            </a:r>
            <a:r>
              <a:rPr lang="sk-SK" sz="18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príslušnou Radou partnerstva alebo Kooperačnou radou </a:t>
            </a:r>
            <a: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UMR</a:t>
            </a:r>
            <a:endParaRPr lang="sk-SK" sz="1800" dirty="0">
              <a:solidFill>
                <a:schemeClr val="tx1"/>
              </a:solidFill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689018" y="415417"/>
            <a:ext cx="9631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>
                <a:solidFill>
                  <a:schemeClr val="accent4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Podmienky poskytnutia príspevku </a:t>
            </a:r>
            <a:endParaRPr lang="sk-SK" sz="3200" dirty="0">
              <a:solidFill>
                <a:schemeClr val="accent4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750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71787" y="811126"/>
            <a:ext cx="9994604" cy="1082180"/>
          </a:xfrm>
        </p:spPr>
        <p:txBody>
          <a:bodyPr>
            <a:normAutofit fontScale="90000"/>
          </a:bodyPr>
          <a:lstStyle/>
          <a:p>
            <a:pPr algn="l"/>
            <a:r>
              <a:rPr lang="sk-SK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sz="20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sk-SK" sz="20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k-SK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sk-SK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k-SK" sz="20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sk-SK" sz="20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k-SK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sk-SK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k-SK" sz="3600" dirty="0">
                <a:solidFill>
                  <a:schemeClr val="accent4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sk-SK" sz="3600" dirty="0">
                <a:solidFill>
                  <a:schemeClr val="accent4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sz="3600" dirty="0" smtClean="0">
                <a:solidFill>
                  <a:schemeClr val="accent4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sk-SK" sz="3600" dirty="0" smtClean="0">
                <a:solidFill>
                  <a:schemeClr val="accent4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sz="3600" dirty="0">
                <a:solidFill>
                  <a:schemeClr val="accent4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sk-SK" sz="3600" dirty="0">
                <a:solidFill>
                  <a:schemeClr val="accent4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sz="3100" dirty="0" smtClean="0">
                <a:solidFill>
                  <a:schemeClr val="accent4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Podmienky </a:t>
            </a:r>
            <a:r>
              <a:rPr lang="sk-SK" sz="3100" dirty="0">
                <a:solidFill>
                  <a:schemeClr val="accent4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poskytnutia príspevku</a:t>
            </a:r>
            <a:r>
              <a:rPr lang="sk-SK" sz="31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sk-SK" sz="31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k-SK" sz="3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sk-SK" sz="3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sk-SK" sz="3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Podnadpis 2"/>
          <p:cNvSpPr>
            <a:spLocks noGrp="1"/>
          </p:cNvSpPr>
          <p:nvPr>
            <p:ph type="subTitle" idx="1"/>
          </p:nvPr>
        </p:nvSpPr>
        <p:spPr>
          <a:xfrm>
            <a:off x="771787" y="1669410"/>
            <a:ext cx="7734650" cy="3573709"/>
          </a:xfrm>
        </p:spPr>
        <p:txBody>
          <a:bodyPr>
            <a:noAutofit/>
          </a:bodyPr>
          <a:lstStyle/>
          <a:p>
            <a:pPr algn="l"/>
            <a: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PPP č.2 Podmienka zákazu vedenia výkonu rozhodnutia voči  žiadateľovi</a:t>
            </a:r>
            <a:r>
              <a:rPr lang="sk-SK" sz="2400" dirty="0"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sk-SK" sz="2400" dirty="0"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v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oči žiadateľovi nie je vykonávaná exekúcia alebo vedený iný výkon 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rozhodnutia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podľa osobitných predpisov 	</a:t>
            </a:r>
            <a:b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PPP </a:t>
            </a:r>
            <a: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č.3 Podmienka, že žiadateľ nie je evidovaný v Systéme včasného odhaľovania rizika a vylúčenia (EDES) ako vylúčená osoba alebo </a:t>
            </a:r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subjekt</a:t>
            </a:r>
          </a:p>
          <a:p>
            <a:pPr algn="l"/>
            <a:r>
              <a:rPr lang="sk-SK" sz="2000" b="1" dirty="0">
                <a:solidFill>
                  <a:srgbClr val="FF0000"/>
                </a:solidFill>
                <a:latin typeface="Bahnschrift Condensed" panose="020B0502040204020203" pitchFamily="34" charset="0"/>
              </a:rPr>
              <a:t/>
            </a:r>
            <a:br>
              <a:rPr lang="sk-SK" sz="2000" b="1" dirty="0">
                <a:solidFill>
                  <a:srgbClr val="FF0000"/>
                </a:solidFill>
                <a:latin typeface="Bahnschrift Condensed" panose="020B0502040204020203" pitchFamily="34" charset="0"/>
              </a:rPr>
            </a:br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PPP č.4 Podmienka, že žiadateľ má schválený program rozvoja a príslušnú územnoplánovaciu dokumentáciu</a:t>
            </a:r>
          </a:p>
          <a:p>
            <a:pPr algn="l"/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 vzťahuje na žiadateľa, ktorým je obec, VÚC alebo právnická osoba, na ktorej sa zúčastňuje obec alebo VÚC</a:t>
            </a:r>
            <a:endParaRPr lang="sk-SK" sz="2200" dirty="0" smtClean="0">
              <a:solidFill>
                <a:schemeClr val="tx1"/>
              </a:solidFill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bdĺžnik 3"/>
          <p:cNvSpPr/>
          <p:nvPr/>
        </p:nvSpPr>
        <p:spPr>
          <a:xfrm>
            <a:off x="1047404" y="3105835"/>
            <a:ext cx="80965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/>
            </a:r>
            <a:br>
              <a:rPr lang="sk-SK" dirty="0">
                <a:solidFill>
                  <a:srgbClr val="FF0000"/>
                </a:solidFill>
              </a:rPr>
            </a:br>
            <a:endParaRPr lang="sk-SK" dirty="0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2212" y="326532"/>
            <a:ext cx="3430885" cy="2332630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11021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67568" y="983159"/>
            <a:ext cx="11421686" cy="4957894"/>
          </a:xfrm>
        </p:spPr>
        <p:txBody>
          <a:bodyPr>
            <a:normAutofit/>
          </a:bodyPr>
          <a:lstStyle/>
          <a:p>
            <a:pPr algn="l" defTabSz="808038"/>
            <a:r>
              <a:rPr lang="sk-SK" sz="3100" dirty="0" smtClean="0"/>
              <a:t> </a:t>
            </a:r>
            <a:br>
              <a:rPr lang="sk-SK" sz="3100" dirty="0" smtClean="0"/>
            </a:br>
            <a:r>
              <a:rPr lang="sk-SK" sz="3100" dirty="0"/>
              <a:t/>
            </a:r>
            <a:br>
              <a:rPr lang="sk-SK" sz="3100" dirty="0"/>
            </a:br>
            <a:r>
              <a:rPr lang="sk-SK" sz="3100" dirty="0" smtClean="0"/>
              <a:t/>
            </a:r>
            <a:br>
              <a:rPr lang="sk-SK" sz="3100" dirty="0" smtClean="0"/>
            </a:br>
            <a:r>
              <a:rPr lang="sk-SK" sz="3100" dirty="0"/>
              <a:t/>
            </a:r>
            <a:br>
              <a:rPr lang="sk-SK" sz="3100" dirty="0"/>
            </a:br>
            <a:r>
              <a:rPr lang="sk-SK" sz="3100" dirty="0" smtClean="0">
                <a:latin typeface="+mn-lt"/>
              </a:rPr>
              <a:t>			</a:t>
            </a:r>
            <a:endParaRPr lang="sk-SK" sz="1200" dirty="0"/>
          </a:p>
        </p:txBody>
      </p:sp>
      <p:pic>
        <p:nvPicPr>
          <p:cNvPr id="5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bdĺžnik 2"/>
          <p:cNvSpPr/>
          <p:nvPr/>
        </p:nvSpPr>
        <p:spPr>
          <a:xfrm>
            <a:off x="535574" y="924954"/>
            <a:ext cx="855809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PPP </a:t>
            </a:r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č.5 Podmienka </a:t>
            </a:r>
            <a: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oprávnenosti aktivít </a:t>
            </a:r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projektu</a:t>
            </a:r>
          </a:p>
          <a:p>
            <a:endParaRPr lang="sk-SK" sz="2000" dirty="0" smtClean="0">
              <a:solidFill>
                <a:srgbClr val="0070C0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r>
              <a:rPr lang="sk-SK" sz="2000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Pre </a:t>
            </a:r>
            <a:r>
              <a:rPr lang="sk-SK" sz="2000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opatrenie 2.1.2 je oprávneným typom akcie </a:t>
            </a:r>
            <a:r>
              <a:rPr lang="sk-SK" sz="2000" i="1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Zlepšovanie energetickej hospodárnosti a obnovy verejných budov </a:t>
            </a:r>
            <a:r>
              <a:rPr lang="sk-SK" sz="2000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s </a:t>
            </a:r>
            <a:r>
              <a:rPr lang="sk-SK" sz="2000" b="1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hlavnými aktivitami </a:t>
            </a:r>
            <a:r>
              <a:rPr lang="sk-SK" sz="2000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ako napr.:</a:t>
            </a:r>
          </a:p>
          <a:p>
            <a:endParaRPr lang="sk-SK" sz="2000" dirty="0" smtClean="0">
              <a:solidFill>
                <a:srgbClr val="0070C0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zateplenie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obvodového plášťa,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zateplenie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strešného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plášťa, výmena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otvorových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konštrukcií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inštalácia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/ rekonštrukcia / modernizácia vykurovacieho systému, systémov chladenia a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vetrania,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systémov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prípravy teplej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vody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rekonštrukcia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/ modernizácia osvetlenia,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inštalácia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systémov merania a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riadenia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realizácia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opatrení zlepšujúcich kvalitu vnútorného prostredia,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realizácia </a:t>
            </a:r>
            <a:r>
              <a:rPr lang="sk-SK" dirty="0" err="1" smtClean="0">
                <a:latin typeface="Bahnschrift Condensed" panose="020B0502040204020203" pitchFamily="34" charset="0"/>
                <a:cs typeface="Calibri" panose="020F0502020204030204" pitchFamily="34" charset="0"/>
              </a:rPr>
              <a:t>debarierizačných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 opatrení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zavádzanie energetického manažmentu a monitoringu prevádzkových údajov</a:t>
            </a:r>
            <a:endParaRPr lang="sk-SK" dirty="0"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inštalácia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/ rekonštrukcia / modernizácia elektrických nabíjacích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staníc pre </a:t>
            </a:r>
            <a:r>
              <a:rPr lang="sk-SK" dirty="0" err="1">
                <a:latin typeface="Bahnschrift Condensed" panose="020B0502040204020203" pitchFamily="34" charset="0"/>
                <a:cs typeface="Calibri" panose="020F0502020204030204" pitchFamily="34" charset="0"/>
              </a:rPr>
              <a:t>elektromobilitu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vypracovanie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energetického auditu minimálne na predmet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projektu,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vypracovanie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projektovej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 dokumentácie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na predmet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projektu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realizácia estetických opatrení „Nového Európskeho </a:t>
            </a:r>
            <a:r>
              <a:rPr lang="sk-SK" dirty="0" err="1" smtClean="0">
                <a:latin typeface="Bahnschrift Condensed" panose="020B0502040204020203" pitchFamily="34" charset="0"/>
                <a:cs typeface="Calibri" panose="020F0502020204030204" pitchFamily="34" charset="0"/>
              </a:rPr>
              <a:t>Bauhausu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realizácia zelených opatrení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realizácia opatrení ochrany biodiverzity</a:t>
            </a:r>
            <a:endParaRPr lang="sk-SK" dirty="0">
              <a:latin typeface="Bahnschrift Condensed" panose="020B0502040204020203" pitchFamily="34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824" y="3917658"/>
            <a:ext cx="3462616" cy="2023395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98823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643529" y="10510984"/>
            <a:ext cx="11388678" cy="538918"/>
          </a:xfrm>
        </p:spPr>
        <p:txBody>
          <a:bodyPr>
            <a:normAutofit fontScale="90000"/>
          </a:bodyPr>
          <a:lstStyle/>
          <a:p>
            <a:pPr algn="l" defTabSz="808038"/>
            <a:r>
              <a:rPr lang="sk-SK" sz="3100" dirty="0"/>
              <a:t/>
            </a:r>
            <a:br>
              <a:rPr lang="sk-SK" sz="3100" dirty="0"/>
            </a:br>
            <a:r>
              <a:rPr lang="sk-SK" sz="3100" dirty="0" smtClean="0"/>
              <a:t/>
            </a:r>
            <a:br>
              <a:rPr lang="sk-SK" sz="3100" dirty="0" smtClean="0"/>
            </a:br>
            <a:r>
              <a:rPr lang="sk-SK" sz="3100" dirty="0"/>
              <a:t/>
            </a:r>
            <a:br>
              <a:rPr lang="sk-SK" sz="3100" dirty="0"/>
            </a:br>
            <a:r>
              <a:rPr lang="sk-SK" sz="3100" dirty="0" smtClean="0"/>
              <a:t/>
            </a:r>
            <a:br>
              <a:rPr lang="sk-SK" sz="3100" dirty="0" smtClean="0"/>
            </a:br>
            <a:r>
              <a:rPr lang="sk-SK" sz="3100" dirty="0" smtClean="0">
                <a:latin typeface="+mn-lt"/>
              </a:rPr>
              <a:t>			</a:t>
            </a:r>
            <a:r>
              <a:rPr lang="sk-SK" sz="3100" dirty="0" smtClean="0"/>
              <a:t/>
            </a:r>
            <a:br>
              <a:rPr lang="sk-SK" sz="3100" dirty="0" smtClean="0"/>
            </a:br>
            <a:r>
              <a:rPr lang="sk-SK" sz="3100" b="1" dirty="0" smtClean="0">
                <a:solidFill>
                  <a:srgbClr val="00B050"/>
                </a:solidFill>
                <a:latin typeface="+mn-lt"/>
              </a:rPr>
              <a:t/>
            </a:r>
            <a:br>
              <a:rPr lang="sk-SK" sz="3100" b="1" dirty="0" smtClean="0">
                <a:solidFill>
                  <a:srgbClr val="00B050"/>
                </a:solidFill>
                <a:latin typeface="+mn-lt"/>
              </a:rPr>
            </a:br>
            <a:endParaRPr lang="sk-SK" sz="1200" dirty="0"/>
          </a:p>
        </p:txBody>
      </p:sp>
      <p:pic>
        <p:nvPicPr>
          <p:cNvPr id="5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bdĺžnik 2"/>
          <p:cNvSpPr/>
          <p:nvPr/>
        </p:nvSpPr>
        <p:spPr>
          <a:xfrm>
            <a:off x="775369" y="1091598"/>
            <a:ext cx="92578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PPP </a:t>
            </a:r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č.5 </a:t>
            </a:r>
            <a: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Podmienka oprávnenosti aktivít projektu</a:t>
            </a:r>
          </a:p>
          <a:p>
            <a:endParaRPr lang="sk-SK" sz="2000" dirty="0" smtClean="0">
              <a:solidFill>
                <a:srgbClr val="0070C0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r>
              <a:rPr lang="sk-SK" sz="2000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Pre </a:t>
            </a:r>
            <a:r>
              <a:rPr lang="sk-SK" sz="2000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opatrenie </a:t>
            </a:r>
            <a:r>
              <a:rPr lang="sk-SK" sz="2000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2.2.2 </a:t>
            </a:r>
            <a:r>
              <a:rPr lang="sk-SK" sz="2000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je oprávneným typom akcie </a:t>
            </a:r>
            <a:r>
              <a:rPr lang="sk-SK" sz="2000" i="1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Podpora zariadení využívajúcich OZE vrátane zariadení, ktoré sú súčasťou systému zásobovania energiou verejných budov </a:t>
            </a:r>
            <a:r>
              <a:rPr lang="sk-SK" sz="2000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s nasledovnými hlavnými aktivitami:</a:t>
            </a:r>
            <a:endParaRPr lang="sk-SK" sz="2000" dirty="0">
              <a:solidFill>
                <a:srgbClr val="0070C0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4" name="Obdĺžnik 3"/>
          <p:cNvSpPr/>
          <p:nvPr/>
        </p:nvSpPr>
        <p:spPr>
          <a:xfrm>
            <a:off x="969668" y="2850780"/>
            <a:ext cx="42543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inštalácia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zariadení využívajúcich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OZE </a:t>
            </a:r>
            <a:endParaRPr lang="sk-SK" dirty="0"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uskladňovanie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energie z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OZE</a:t>
            </a:r>
            <a:endParaRPr lang="sk-SK" dirty="0"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zavádzanie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systémov monitorovania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optimalizácie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a riadenia spotreby energie</a:t>
            </a:r>
          </a:p>
        </p:txBody>
      </p:sp>
      <p:sp>
        <p:nvSpPr>
          <p:cNvPr id="6" name="AutoShape 2" descr="C:\Users\losonska\Desktop\IMG_4632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1030" name="Picture 6" descr="https://domat.blob.core.windows.net/imagehandler/domat.blob.core.windows.net/cms/ContentItems/225_00225/RcvqpE/m_max__w_1440__o/panely-dobsice-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567" y="2850780"/>
            <a:ext cx="4077050" cy="2711121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95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84534" y="645494"/>
            <a:ext cx="10296084" cy="4466833"/>
          </a:xfrm>
        </p:spPr>
        <p:txBody>
          <a:bodyPr>
            <a:normAutofit/>
          </a:bodyPr>
          <a:lstStyle/>
          <a:p>
            <a:pPr lvl="0" algn="l">
              <a:tabLst>
                <a:tab pos="266700" algn="l"/>
              </a:tabLst>
            </a:pPr>
            <a:r>
              <a:rPr lang="sk-SK" sz="3100" b="1" dirty="0" smtClean="0">
                <a:solidFill>
                  <a:srgbClr val="00B050"/>
                </a:solidFill>
                <a:latin typeface="+mn-lt"/>
              </a:rPr>
              <a:t/>
            </a:r>
            <a:br>
              <a:rPr lang="sk-SK" sz="3100" b="1" dirty="0" smtClean="0">
                <a:solidFill>
                  <a:srgbClr val="00B050"/>
                </a:solidFill>
                <a:latin typeface="+mn-lt"/>
              </a:rPr>
            </a:br>
            <a:r>
              <a:rPr lang="sk-SK" sz="3100" b="1" dirty="0">
                <a:solidFill>
                  <a:srgbClr val="00B050"/>
                </a:solidFill>
                <a:latin typeface="+mn-lt"/>
              </a:rPr>
              <a:t/>
            </a:r>
            <a:br>
              <a:rPr lang="sk-SK" sz="3100" b="1" dirty="0">
                <a:solidFill>
                  <a:srgbClr val="00B050"/>
                </a:solidFill>
                <a:latin typeface="+mn-lt"/>
              </a:rPr>
            </a:br>
            <a:endParaRPr lang="sk-SK" dirty="0"/>
          </a:p>
        </p:txBody>
      </p:sp>
      <p:pic>
        <p:nvPicPr>
          <p:cNvPr id="5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bdĺžnik 2"/>
          <p:cNvSpPr/>
          <p:nvPr/>
        </p:nvSpPr>
        <p:spPr>
          <a:xfrm>
            <a:off x="776469" y="366057"/>
            <a:ext cx="986077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k-SK" sz="2400" dirty="0" smtClean="0">
              <a:solidFill>
                <a:srgbClr val="FF0000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PPP č.5 </a:t>
            </a:r>
            <a: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Podmienka oprávnenosti aktivít </a:t>
            </a:r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projektu</a:t>
            </a:r>
          </a:p>
          <a:p>
            <a:endParaRPr lang="sk-SK" dirty="0" smtClean="0"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endParaRPr lang="sk-SK" dirty="0"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Projektom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sa realizuje buď </a:t>
            </a:r>
            <a:r>
              <a:rPr lang="sk-SK" b="1" dirty="0">
                <a:latin typeface="Bahnschrift Condensed" panose="020B0502040204020203" pitchFamily="34" charset="0"/>
                <a:cs typeface="Calibri" panose="020F0502020204030204" pitchFamily="34" charset="0"/>
              </a:rPr>
              <a:t>samotné opatrenie </a:t>
            </a:r>
            <a:r>
              <a:rPr lang="sk-SK" b="1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2.1.2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alebo </a:t>
            </a:r>
            <a:r>
              <a:rPr lang="sk-SK" b="1" dirty="0">
                <a:latin typeface="Bahnschrift Condensed" panose="020B0502040204020203" pitchFamily="34" charset="0"/>
                <a:cs typeface="Calibri" panose="020F0502020204030204" pitchFamily="34" charset="0"/>
              </a:rPr>
              <a:t>samotné opatrenie 2.2.2 </a:t>
            </a:r>
            <a:endParaRPr lang="sk-SK" b="1" dirty="0" smtClean="0"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      alebo </a:t>
            </a:r>
            <a:r>
              <a:rPr lang="sk-SK" b="1" dirty="0">
                <a:latin typeface="Bahnschrift Condensed" panose="020B0502040204020203" pitchFamily="34" charset="0"/>
                <a:cs typeface="Calibri" panose="020F0502020204030204" pitchFamily="34" charset="0"/>
              </a:rPr>
              <a:t>kombinácia opatrení 2.1.2 a 2.2.2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Projektom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sa realizuje </a:t>
            </a:r>
            <a:r>
              <a:rPr lang="sk-SK" b="1" dirty="0">
                <a:latin typeface="Bahnschrift Condensed" panose="020B0502040204020203" pitchFamily="34" charset="0"/>
                <a:cs typeface="Calibri" panose="020F0502020204030204" pitchFamily="34" charset="0"/>
              </a:rPr>
              <a:t>aspoň jedna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hlavná aktivita z </a:t>
            </a:r>
            <a:r>
              <a:rPr lang="sk-SK" b="1" dirty="0">
                <a:latin typeface="Bahnschrift Condensed" panose="020B0502040204020203" pitchFamily="34" charset="0"/>
                <a:cs typeface="Calibri" panose="020F0502020204030204" pitchFamily="34" charset="0"/>
              </a:rPr>
              <a:t>aspoň jedného opatrenia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pri dodržaní ostatných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podmienok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oprávnenosti aktivít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Ak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sa realizuje kombinácia opatrení 2.1.2 a 2.2.2 musia byť dodržané podmienky </a:t>
            </a:r>
            <a:r>
              <a:rPr lang="sk-SK" b="1" dirty="0">
                <a:latin typeface="Bahnschrift Condensed" panose="020B0502040204020203" pitchFamily="34" charset="0"/>
                <a:cs typeface="Calibri" panose="020F0502020204030204" pitchFamily="34" charset="0"/>
              </a:rPr>
              <a:t>oboch opatrení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. </a:t>
            </a:r>
            <a:endParaRPr lang="sk-SK" dirty="0" smtClean="0"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Projekty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podľa čl. 7 nariadenia o ERDF a KF  nie sú oprávnené. </a:t>
            </a:r>
            <a:endParaRPr lang="sk-SK" dirty="0" smtClean="0"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Oprávnené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na poskytnutie príspevku budú výlučne projekty, ktoré svojimi aktivitami spadajú do vyššie definovaného rámca oprávnených aktivít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 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musí byť v súlade s adaptáciou na zmenu klímy. </a:t>
            </a:r>
            <a:endParaRPr lang="sk-SK" dirty="0" smtClean="0"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Výstupy/výsledky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ktoré majú byť dosiahnuté realizáciou aktivít projektu, musia byť kvantifikované prostredníctvom merateľných ukazovateľov. Podmienkou poskytnutia príspevku je stanovenie nenulových cieľových hodnôt všetkých povinných merateľných ukazovateľov.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dirty="0" smtClean="0">
              <a:latin typeface="Bahnschrift Condensed" panose="020B0502040204020203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98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bdĺžnik 2"/>
          <p:cNvSpPr/>
          <p:nvPr/>
        </p:nvSpPr>
        <p:spPr>
          <a:xfrm>
            <a:off x="452091" y="832621"/>
            <a:ext cx="1051232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PPP </a:t>
            </a:r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č.5 </a:t>
            </a:r>
            <a: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Podmienka oprávnenosti aktivít projektu</a:t>
            </a:r>
          </a:p>
          <a:p>
            <a:endParaRPr lang="pl-PL" b="1" dirty="0" smtClean="0"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r>
              <a:rPr lang="pl-PL" b="1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Ak </a:t>
            </a:r>
            <a:r>
              <a:rPr lang="pl-PL" b="1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sa realizuje opatrenie 2.1.2 oprávnené sú</a:t>
            </a:r>
            <a:r>
              <a:rPr lang="pl-PL" b="1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:</a:t>
            </a:r>
          </a:p>
          <a:p>
            <a:endParaRPr lang="pl-PL" b="1" dirty="0">
              <a:solidFill>
                <a:srgbClr val="0070C0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r>
              <a:rPr lang="pl-PL" dirty="0">
                <a:latin typeface="Bahnschrift Condensed" panose="020B0502040204020203" pitchFamily="34" charset="0"/>
                <a:cs typeface="Calibri" panose="020F0502020204030204" pitchFamily="34" charset="0"/>
              </a:rPr>
              <a:t>      - iba verejné budovy (budova vo vlastníctve/podielovom spoluvlastníctve výlučne </a:t>
            </a:r>
            <a:r>
              <a:rPr lang="pl-PL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štátu a/alebo subjektov územnej samosprávy</a:t>
            </a:r>
            <a:endParaRPr lang="pl-PL" dirty="0">
              <a:solidFill>
                <a:srgbClr val="FFC000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r>
              <a:rPr lang="pl-PL" dirty="0">
                <a:latin typeface="Bahnschrift Condensed" panose="020B0502040204020203" pitchFamily="34" charset="0"/>
                <a:cs typeface="Calibri" panose="020F0502020204030204" pitchFamily="34" charset="0"/>
              </a:rPr>
              <a:t>      - iba kategórie budov podľa § 3 ods. 5 písm. </a:t>
            </a:r>
          </a:p>
          <a:p>
            <a:r>
              <a:rPr lang="pl-PL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                       c) administartívne budovy</a:t>
            </a:r>
          </a:p>
          <a:p>
            <a:r>
              <a:rPr lang="pl-PL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                       d) budovy škôl a školských zariadení</a:t>
            </a:r>
          </a:p>
          <a:p>
            <a:r>
              <a:rPr lang="pl-PL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                       e) budovy nemocníc</a:t>
            </a:r>
          </a:p>
          <a:p>
            <a:r>
              <a:rPr lang="pl-PL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                       f) budovy hotelov a reštaurácií</a:t>
            </a:r>
          </a:p>
          <a:p>
            <a:r>
              <a:rPr lang="pl-PL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                       g) športové haly a iné budovy určené na šport</a:t>
            </a:r>
          </a:p>
          <a:p>
            <a:r>
              <a:rPr lang="pl-PL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                       i) ostatné nevýrobné budovy spotrebujúce </a:t>
            </a:r>
            <a:r>
              <a:rPr lang="pl-PL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energiu</a:t>
            </a:r>
            <a:endParaRPr lang="pl-PL" dirty="0"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r>
              <a:rPr lang="pl-PL" dirty="0">
                <a:latin typeface="Bahnschrift Condensed" panose="020B0502040204020203" pitchFamily="34" charset="0"/>
                <a:cs typeface="Calibri" panose="020F0502020204030204" pitchFamily="34" charset="0"/>
              </a:rPr>
              <a:t>     - v </a:t>
            </a:r>
            <a:r>
              <a:rPr lang="pl-PL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projektovej </a:t>
            </a:r>
            <a:r>
              <a:rPr lang="pl-PL" dirty="0">
                <a:latin typeface="Bahnschrift Condensed" panose="020B0502040204020203" pitchFamily="34" charset="0"/>
                <a:cs typeface="Calibri" panose="020F0502020204030204" pitchFamily="34" charset="0"/>
              </a:rPr>
              <a:t>dokumentácii musí byť stanovené dodržanie kvality vnútorného prostredia</a:t>
            </a:r>
          </a:p>
          <a:p>
            <a:r>
              <a:rPr lang="pl-PL" b="1" dirty="0">
                <a:latin typeface="Bahnschrift Condensed" panose="020B0502040204020203" pitchFamily="34" charset="0"/>
                <a:cs typeface="Calibri" panose="020F0502020204030204" pitchFamily="34" charset="0"/>
              </a:rPr>
              <a:t>     </a:t>
            </a:r>
            <a:r>
              <a:rPr lang="pl-PL" dirty="0">
                <a:latin typeface="Bahnschrift Condensed" panose="020B0502040204020203" pitchFamily="34" charset="0"/>
                <a:cs typeface="Calibri" panose="020F0502020204030204" pitchFamily="34" charset="0"/>
              </a:rPr>
              <a:t>- v budove nie je navrhované odpojenie od účinných systémov </a:t>
            </a:r>
            <a:r>
              <a:rPr lang="pl-PL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CZT</a:t>
            </a:r>
          </a:p>
          <a:p>
            <a:r>
              <a:rPr lang="pl-PL" dirty="0">
                <a:latin typeface="Bahnschrift Condensed" panose="020B0502040204020203" pitchFamily="34" charset="0"/>
                <a:cs typeface="Calibri" panose="020F0502020204030204" pitchFamily="34" charset="0"/>
              </a:rPr>
              <a:t>     - </a:t>
            </a:r>
            <a:r>
              <a:rPr lang="pl-PL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zlepší </a:t>
            </a:r>
            <a:r>
              <a:rPr lang="pl-PL" dirty="0">
                <a:latin typeface="Bahnschrift Condensed" panose="020B0502040204020203" pitchFamily="34" charset="0"/>
                <a:cs typeface="Calibri" panose="020F0502020204030204" pitchFamily="34" charset="0"/>
              </a:rPr>
              <a:t>sa energetická klasifikácia budovy </a:t>
            </a:r>
            <a:r>
              <a:rPr lang="pl-PL" b="1" dirty="0">
                <a:latin typeface="Bahnschrift Condensed" panose="020B0502040204020203" pitchFamily="34" charset="0"/>
                <a:cs typeface="Calibri" panose="020F0502020204030204" pitchFamily="34" charset="0"/>
              </a:rPr>
              <a:t>najmenej o jednu energetickú triedu </a:t>
            </a:r>
            <a:endParaRPr lang="pl-PL" dirty="0"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r>
              <a:rPr lang="pl-PL" dirty="0">
                <a:latin typeface="Bahnschrift Condensed" panose="020B0502040204020203" pitchFamily="34" charset="0"/>
                <a:cs typeface="Calibri" panose="020F0502020204030204" pitchFamily="34" charset="0"/>
              </a:rPr>
              <a:t>     - </a:t>
            </a:r>
            <a:r>
              <a:rPr lang="pl-PL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budova </a:t>
            </a:r>
            <a:r>
              <a:rPr lang="pl-PL" dirty="0">
                <a:latin typeface="Bahnschrift Condensed" panose="020B0502040204020203" pitchFamily="34" charset="0"/>
                <a:cs typeface="Calibri" panose="020F0502020204030204" pitchFamily="34" charset="0"/>
              </a:rPr>
              <a:t>musí dosiahnuť plánovanú </a:t>
            </a:r>
            <a:r>
              <a:rPr lang="pl-PL" b="1" dirty="0">
                <a:latin typeface="Bahnschrift Condensed" panose="020B0502040204020203" pitchFamily="34" charset="0"/>
                <a:cs typeface="Calibri" panose="020F0502020204030204" pitchFamily="34" charset="0"/>
              </a:rPr>
              <a:t>úsporu primárnej energie minimálne 30 </a:t>
            </a:r>
            <a:r>
              <a:rPr lang="pl-PL" b="1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%</a:t>
            </a:r>
          </a:p>
          <a:p>
            <a:r>
              <a:rPr lang="pl-PL" b="1" dirty="0">
                <a:latin typeface="Bahnschrift Condensed" panose="020B0502040204020203" pitchFamily="34" charset="0"/>
                <a:cs typeface="Calibri" panose="020F0502020204030204" pitchFamily="34" charset="0"/>
              </a:rPr>
              <a:t>     </a:t>
            </a:r>
            <a:endParaRPr lang="pl-PL" dirty="0"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endParaRPr lang="pl-PL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7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79710" y="999892"/>
            <a:ext cx="10670252" cy="672949"/>
          </a:xfrm>
        </p:spPr>
        <p:txBody>
          <a:bodyPr>
            <a:noAutofit/>
          </a:bodyPr>
          <a:lstStyle/>
          <a:p>
            <a:pPr lvl="1"/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PPP č.5 Podmienka oprávnenosti aktivít projektu</a:t>
            </a:r>
            <a:b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sk-SK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bdĺžnik 2"/>
          <p:cNvSpPr/>
          <p:nvPr/>
        </p:nvSpPr>
        <p:spPr>
          <a:xfrm>
            <a:off x="879710" y="1207099"/>
            <a:ext cx="918700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Ak sa realizuje opatrenie </a:t>
            </a:r>
            <a:r>
              <a:rPr lang="pl-PL" b="1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2.2.2 :</a:t>
            </a:r>
          </a:p>
          <a:p>
            <a:endParaRPr lang="pl-PL" b="1" dirty="0" smtClean="0">
              <a:solidFill>
                <a:srgbClr val="00B050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pl-PL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zariadením využívajúcim OZE sa rozumie  </a:t>
            </a:r>
            <a:r>
              <a:rPr lang="pl-PL" b="1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výstavba fotovoltického zariadenia </a:t>
            </a:r>
            <a:r>
              <a:rPr lang="pl-PL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pl-PL" b="1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fotovoltickej elektrárne a/alebo tepelných čerpadiel a/alebo slnečných termických </a:t>
            </a:r>
            <a:r>
              <a:rPr lang="pl-PL" b="1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kolektorov</a:t>
            </a:r>
            <a:endParaRPr lang="pl-PL" dirty="0" smtClean="0"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pl-PL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</a:t>
            </a:r>
            <a:r>
              <a:rPr lang="pl-PL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realizácia minimálne hlavnej aktivity </a:t>
            </a:r>
            <a:r>
              <a:rPr lang="pl-PL" b="1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výstavba fotovoltického zariadenia </a:t>
            </a:r>
            <a:r>
              <a:rPr lang="pl-PL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pl-PL" b="1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fotovoltickej elektrárne a/alebo tepelných čerpadiel a/alebo slnečných termických </a:t>
            </a:r>
            <a:r>
              <a:rPr lang="pl-PL" b="1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kolektorov</a:t>
            </a:r>
            <a:r>
              <a:rPr lang="pl-PL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povinná</a:t>
            </a:r>
            <a:endParaRPr lang="pl-PL" dirty="0"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sk-SK" dirty="0" err="1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fotovoltické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zariadenie / </a:t>
            </a:r>
            <a:r>
              <a:rPr lang="sk-SK" dirty="0" err="1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fotovoltická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elektráreň môže byť umiestnená na stavbe v súlade s podmienkou vysporiadania majetkovo – právnych vzťahov č. 8 alebo na pozemku zapísanom v katastri nehnuteľností ako „</a:t>
            </a:r>
            <a:r>
              <a:rPr lang="sk-SK" i="1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zastavaná plocha a </a:t>
            </a:r>
            <a:r>
              <a:rPr lang="sk-SK" i="1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nádvorie 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 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alebo ako 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k-SK" i="1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ostatná plocha“</a:t>
            </a:r>
          </a:p>
          <a:p>
            <a:pPr marL="285750" indent="-285750">
              <a:buFontTx/>
              <a:buChar char="-"/>
            </a:pP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ariadenie musí znižovať emisie skleníkových plynov počas</a:t>
            </a:r>
          </a:p>
          <a:p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životného cyklu</a:t>
            </a:r>
            <a:endParaRPr lang="pl-PL" dirty="0"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537" y="3532363"/>
            <a:ext cx="3898670" cy="2341577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26289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93306" y="729842"/>
            <a:ext cx="9473483" cy="5211211"/>
          </a:xfrm>
        </p:spPr>
        <p:txBody>
          <a:bodyPr anchor="t">
            <a:noAutofit/>
          </a:bodyPr>
          <a:lstStyle/>
          <a:p>
            <a:pPr lvl="0" algn="l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PPP č.6 Podmienky splnenia kritérií pre výber projektov</a:t>
            </a:r>
            <a:r>
              <a:rPr lang="pl-PL" sz="2400" b="1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pl-PL" sz="2400" b="1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sz="1800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Vylučujúce kritériá podľa čl. 73 NSU</a:t>
            </a:r>
            <a:r>
              <a:rPr lang="sk-SK" sz="1800" dirty="0" smtClean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sk-SK" sz="1800" dirty="0" smtClean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- projekt je v súlade s Chartou základných práv EÚ,</a:t>
            </a:r>
            <a:b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- žiadateľ nesmie ukončiť fyzickú realizáciu všetkých oprávnených aktivít projektu pred predložením </a:t>
            </a:r>
            <a:r>
              <a:rPr lang="sk-SK" sz="1800" dirty="0" err="1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ŽoNFP</a:t>
            </a:r>
            <a: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PPP č.7 Podmienka, že projekt je realizovaný na oprávnenom území</a:t>
            </a:r>
            <a:b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- oprávnené územie je celé územie Slovenskej republiky.</a:t>
            </a:r>
            <a:b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PPP č.8 Podmienka mať vysporiadané majetkovo-právne vzťahy</a:t>
            </a:r>
            <a: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sz="1800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verejná </a:t>
            </a:r>
            <a:r>
              <a:rPr lang="sk-SK" sz="1800" dirty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budova, (pozemok) na ktorej dochádza k realizácii projektu, musí byť vo výlučnom vlastníctve alebo </a:t>
            </a:r>
            <a:r>
              <a:rPr lang="sk-SK" sz="1800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</a:t>
            </a:r>
            <a:br>
              <a:rPr lang="sk-SK" sz="1800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k-SK" sz="1800" dirty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1800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podielovom </a:t>
            </a:r>
            <a:r>
              <a:rPr lang="sk-SK" sz="1800" dirty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spoluvlastníctve výlučne štátu a/alebo subjektov územnej </a:t>
            </a:r>
            <a:r>
              <a:rPr lang="sk-SK" sz="1800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samosprávy, stavba </a:t>
            </a:r>
            <a:r>
              <a:rPr lang="sk-SK" sz="1800" dirty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môže byť v správe alebo v </a:t>
            </a:r>
            <a:r>
              <a:rPr lang="sk-SK" sz="1800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sk-SK" sz="1800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k-SK" sz="1800" dirty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1800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nájme </a:t>
            </a:r>
            <a:r>
              <a:rPr lang="sk-SK" sz="1800" dirty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žiadateľa. </a:t>
            </a:r>
            <a:br>
              <a:rPr lang="sk-SK" sz="1800" dirty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k-SK" sz="1800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sk-SK" sz="1800" dirty="0" err="1" smtClean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fotovoltické</a:t>
            </a:r>
            <a:r>
              <a:rPr lang="sk-SK" sz="1800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1800" dirty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zariadenie/</a:t>
            </a:r>
            <a:r>
              <a:rPr lang="sk-SK" sz="1800" dirty="0" err="1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fotovoltická</a:t>
            </a:r>
            <a:r>
              <a:rPr lang="sk-SK" sz="1800" dirty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elektráreň </a:t>
            </a:r>
            <a:r>
              <a:rPr lang="sk-SK" sz="1800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môže </a:t>
            </a:r>
            <a:r>
              <a:rPr lang="sk-SK" sz="1800" dirty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byť umiestnené iba na stavbe </a:t>
            </a:r>
            <a:r>
              <a:rPr lang="sk-SK" sz="1800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/pozemku </a:t>
            </a:r>
            <a:r>
              <a:rPr lang="sk-SK" sz="1800" dirty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 výlučnom vlastníctve </a:t>
            </a:r>
            <a:r>
              <a:rPr lang="sk-SK" sz="1800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sk-SK" sz="1800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k-SK" sz="1800" dirty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1800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alebo </a:t>
            </a:r>
            <a:r>
              <a:rPr lang="sk-SK" sz="1800" dirty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podielovom spoluvlastníctve štátu, subjektov územnej samosprávy</a:t>
            </a:r>
            <a:br>
              <a:rPr lang="sk-SK" sz="1800" dirty="0">
                <a:solidFill>
                  <a:prstClr val="black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sk-SK" sz="2400" dirty="0">
              <a:solidFill>
                <a:srgbClr val="FF0000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bdĺžnik 5"/>
          <p:cNvSpPr/>
          <p:nvPr/>
        </p:nvSpPr>
        <p:spPr>
          <a:xfrm>
            <a:off x="593306" y="1690259"/>
            <a:ext cx="99115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400" b="1" dirty="0" smtClean="0"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endParaRPr lang="sk-SK" sz="2400" dirty="0">
              <a:latin typeface="Bahnschrift Condensed" panose="020B0502040204020203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05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05554" y="1220172"/>
            <a:ext cx="10009551" cy="4327748"/>
          </a:xfrm>
        </p:spPr>
        <p:txBody>
          <a:bodyPr>
            <a:normAutofit/>
          </a:bodyPr>
          <a:lstStyle/>
          <a:p>
            <a:pPr algn="l"/>
            <a:r>
              <a:rPr lang="sk-SK" sz="3100" dirty="0"/>
              <a:t/>
            </a:r>
            <a:br>
              <a:rPr lang="sk-SK" sz="3100" dirty="0"/>
            </a:br>
            <a:r>
              <a:rPr lang="sk-SK" sz="3100" dirty="0" smtClean="0"/>
              <a:t/>
            </a:r>
            <a:br>
              <a:rPr lang="sk-SK" sz="3100" dirty="0" smtClean="0"/>
            </a:br>
            <a:r>
              <a:rPr lang="sk-SK" sz="3100" dirty="0"/>
              <a:t/>
            </a:r>
            <a:br>
              <a:rPr lang="sk-SK" sz="3100" dirty="0"/>
            </a:br>
            <a:r>
              <a:rPr lang="sk-SK" sz="3100" dirty="0" smtClean="0"/>
              <a:t/>
            </a:r>
            <a:br>
              <a:rPr lang="sk-SK" sz="3100" dirty="0" smtClean="0"/>
            </a:br>
            <a:r>
              <a:rPr lang="sk-SK" sz="3100" dirty="0"/>
              <a:t/>
            </a:r>
            <a:br>
              <a:rPr lang="sk-SK" sz="3100" dirty="0"/>
            </a:br>
            <a:r>
              <a:rPr lang="sk-SK" sz="3100" dirty="0" smtClean="0"/>
              <a:t/>
            </a:r>
            <a:br>
              <a:rPr lang="sk-SK" sz="3100" dirty="0" smtClean="0"/>
            </a:br>
            <a:r>
              <a:rPr lang="sk-SK" sz="3100" dirty="0"/>
              <a:t/>
            </a:r>
            <a:br>
              <a:rPr lang="sk-SK" sz="3100" dirty="0"/>
            </a:br>
            <a:r>
              <a:rPr lang="sk-SK" sz="22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sk-SK" sz="2200" b="1" dirty="0" smtClean="0">
                <a:solidFill>
                  <a:srgbClr val="FF0000"/>
                </a:solidFill>
                <a:latin typeface="+mn-lt"/>
              </a:rPr>
            </a:br>
            <a:endParaRPr lang="sk-SK" sz="1200" dirty="0"/>
          </a:p>
        </p:txBody>
      </p:sp>
      <p:pic>
        <p:nvPicPr>
          <p:cNvPr id="5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bdĺžnik 2"/>
          <p:cNvSpPr/>
          <p:nvPr/>
        </p:nvSpPr>
        <p:spPr>
          <a:xfrm>
            <a:off x="613274" y="613996"/>
            <a:ext cx="94201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PPP č.9 Podmienky týkajúce sa štátnej pomoci</a:t>
            </a:r>
            <a:endParaRPr lang="sk-SK" sz="2400" dirty="0">
              <a:solidFill>
                <a:srgbClr val="FF000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6" name="Obdĺžnik 5"/>
          <p:cNvSpPr/>
          <p:nvPr/>
        </p:nvSpPr>
        <p:spPr>
          <a:xfrm>
            <a:off x="613274" y="993668"/>
            <a:ext cx="10577639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Financovanie projektu sa poskytuje iba v takom rozsahu v akom nie je poskytovaním štátnej pomoci a je teda vylúčené z aplikácie pravidiel štátnej pomoci.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sk-SK" sz="1400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Štátna pomoc je definovaná v čl. 107 ods.1 ZFEÚ a je prítomná ak sú kumulatívne splnené všetky nasledovné podmienky: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400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existencia podniku a hospodárskej činnosti,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400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financovanie zo štátnych zdrojov a </a:t>
            </a:r>
            <a:r>
              <a:rPr lang="sk-SK" sz="1400" dirty="0" err="1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pripísateľnosť</a:t>
            </a:r>
            <a:r>
              <a:rPr lang="sk-SK" sz="1400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štátu,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400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poskytnutie výhody,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400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selektívnosť podpory,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vplyv na hospodársku súťaž a obchod medzi členskými štátmi.</a:t>
            </a:r>
          </a:p>
          <a:p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Hospodárskou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činnosťou v rámci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uvedeného opatrenia je úspora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energie z ktorej má prospech prijímateľ alebo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tretia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osoba v prípade nájmu časti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budovy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.</a:t>
            </a:r>
            <a:endParaRPr lang="sk-SK" dirty="0" smtClean="0"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Sprievodnou hospodárskou činnosť, je činnosť spojená s prevádzkou infraštruktúry a je pre ňu nevyhnutná alebo neoddeliteľne spojená s hlavným nehospodárskym využitím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sk-SK" dirty="0" smtClean="0">
                <a:solidFill>
                  <a:srgbClr val="FFC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V prípade využitia projektu na hospodársku činnosť a/alebo prekročenie </a:t>
            </a:r>
            <a:r>
              <a:rPr lang="sk-SK" dirty="0">
                <a:solidFill>
                  <a:srgbClr val="FFC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20 % využitia kapacity infraštruktúry na sprievodné hospodárske činnosti sa financovanie podľa tejto výzvy vzťahuje len na pomernú časť, ktorá nie je využívaná na žiadne hospodárske činnosti</a:t>
            </a:r>
            <a:endParaRPr lang="sk-SK" dirty="0" smtClean="0">
              <a:solidFill>
                <a:srgbClr val="FFC000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r>
              <a:rPr lang="sk-SK" b="1" dirty="0" smtClean="0">
                <a:solidFill>
                  <a:schemeClr val="accent2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Opatrenie 2.2.2.</a:t>
            </a:r>
          </a:p>
          <a:p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rámci 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uvedeného opatrenia sa 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 sprievodné hospodárske činnosti považuje iba </a:t>
            </a:r>
            <a:r>
              <a:rPr lang="sk-SK" b="1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dodávanie elektrickej energie vyrobenej podporeným projektom do distribučnej </a:t>
            </a:r>
            <a:r>
              <a:rPr lang="sk-SK" b="1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sústavy. 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Oprávnené 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výdavky 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 uplatňujú </a:t>
            </a:r>
            <a:r>
              <a:rPr lang="sk-SK" b="1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iba v rozsahu v akom dodaná elektrická energia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distribučnej sústavy </a:t>
            </a:r>
            <a:r>
              <a:rPr lang="sk-SK" b="1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neprekračuje 20 %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b="1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celkovej ročnej kapacity </a:t>
            </a:r>
            <a:r>
              <a:rPr lang="sk-SK" b="1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infraštruktúry.</a:t>
            </a:r>
            <a:endParaRPr lang="sk-SK" dirty="0" smtClean="0"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sk-SK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sk-SK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5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4399" y="2263365"/>
            <a:ext cx="11388678" cy="3446856"/>
          </a:xfrm>
        </p:spPr>
        <p:txBody>
          <a:bodyPr>
            <a:normAutofit fontScale="90000"/>
          </a:bodyPr>
          <a:lstStyle/>
          <a:p>
            <a:pPr algn="l"/>
            <a:r>
              <a:rPr lang="sk-SK" sz="3100" dirty="0"/>
              <a:t/>
            </a:r>
            <a:br>
              <a:rPr lang="sk-SK" sz="3100" dirty="0"/>
            </a:br>
            <a:r>
              <a:rPr lang="sk-SK" sz="3100" dirty="0" smtClean="0"/>
              <a:t/>
            </a:r>
            <a:br>
              <a:rPr lang="sk-SK" sz="3100" dirty="0" smtClean="0"/>
            </a:br>
            <a:r>
              <a:rPr lang="sk-SK" sz="3100" dirty="0"/>
              <a:t/>
            </a:r>
            <a:br>
              <a:rPr lang="sk-SK" sz="3100" dirty="0"/>
            </a:br>
            <a:r>
              <a:rPr lang="sk-SK" sz="3100" dirty="0" smtClean="0"/>
              <a:t/>
            </a:r>
            <a:br>
              <a:rPr lang="sk-SK" sz="3100" dirty="0" smtClean="0"/>
            </a:br>
            <a:r>
              <a:rPr lang="sk-SK" sz="3100" dirty="0"/>
              <a:t/>
            </a:r>
            <a:br>
              <a:rPr lang="sk-SK" sz="3100" dirty="0"/>
            </a:br>
            <a:r>
              <a:rPr lang="sk-SK" sz="3100" dirty="0" smtClean="0"/>
              <a:t/>
            </a:r>
            <a:br>
              <a:rPr lang="sk-SK" sz="3100" dirty="0" smtClean="0"/>
            </a:br>
            <a:r>
              <a:rPr lang="sk-SK" sz="3100" dirty="0"/>
              <a:t/>
            </a:r>
            <a:br>
              <a:rPr lang="sk-SK" sz="3100" dirty="0"/>
            </a:br>
            <a:r>
              <a:rPr lang="sk-SK" sz="3100" dirty="0"/>
              <a:t/>
            </a:r>
            <a:br>
              <a:rPr lang="sk-SK" sz="3100" dirty="0"/>
            </a:br>
            <a:r>
              <a:rPr lang="sk-SK" sz="3100" b="1" dirty="0" smtClean="0">
                <a:solidFill>
                  <a:srgbClr val="00B050"/>
                </a:solidFill>
                <a:latin typeface="+mn-lt"/>
              </a:rPr>
              <a:t/>
            </a:r>
            <a:br>
              <a:rPr lang="sk-SK" sz="3100" b="1" dirty="0" smtClean="0">
                <a:solidFill>
                  <a:srgbClr val="00B050"/>
                </a:solidFill>
                <a:latin typeface="+mn-lt"/>
              </a:rPr>
            </a:br>
            <a:endParaRPr lang="sk-SK" sz="1200" dirty="0"/>
          </a:p>
        </p:txBody>
      </p:sp>
      <p:pic>
        <p:nvPicPr>
          <p:cNvPr id="5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bdĺžnik 3"/>
          <p:cNvSpPr/>
          <p:nvPr/>
        </p:nvSpPr>
        <p:spPr>
          <a:xfrm>
            <a:off x="765204" y="4760662"/>
            <a:ext cx="87814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PPP </a:t>
            </a:r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č.11 Výška príspevku</a:t>
            </a:r>
            <a: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endParaRPr lang="sk-SK" sz="2400" dirty="0">
              <a:solidFill>
                <a:srgbClr val="FF0000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6" name="Obdĺžnik 5"/>
          <p:cNvSpPr/>
          <p:nvPr/>
        </p:nvSpPr>
        <p:spPr>
          <a:xfrm>
            <a:off x="765204" y="5221403"/>
            <a:ext cx="89177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Celkové oprávnené aktivity na projekt musia byť vyššie ako </a:t>
            </a:r>
            <a:r>
              <a:rPr lang="sk-SK" b="1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201 000 EUR</a:t>
            </a:r>
          </a:p>
        </p:txBody>
      </p:sp>
      <p:sp>
        <p:nvSpPr>
          <p:cNvPr id="7" name="Obdĺžnik 6"/>
          <p:cNvSpPr/>
          <p:nvPr/>
        </p:nvSpPr>
        <p:spPr>
          <a:xfrm>
            <a:off x="765204" y="497315"/>
            <a:ext cx="5540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PPP </a:t>
            </a:r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č.10 </a:t>
            </a:r>
            <a: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Podmienka oprávnenosti výdavkov projektu</a:t>
            </a:r>
          </a:p>
        </p:txBody>
      </p:sp>
      <p:sp>
        <p:nvSpPr>
          <p:cNvPr id="8" name="Obdĺžnik 7"/>
          <p:cNvSpPr/>
          <p:nvPr/>
        </p:nvSpPr>
        <p:spPr>
          <a:xfrm>
            <a:off x="704455" y="1113972"/>
            <a:ext cx="101692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Pre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opatrenie 2.1.2 sa výška oprávnených výdavkov určuje podľa úspory primárnej energie (ÚPE) – za každú budovu individuálne:</a:t>
            </a:r>
            <a:b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- plánovaná úspora primárnej energie </a:t>
            </a:r>
            <a:r>
              <a:rPr lang="sk-SK" b="1" dirty="0">
                <a:latin typeface="Bahnschrift Condensed" panose="020B0502040204020203" pitchFamily="34" charset="0"/>
                <a:cs typeface="Calibri" panose="020F0502020204030204" pitchFamily="34" charset="0"/>
              </a:rPr>
              <a:t>viac ako 60</a:t>
            </a:r>
            <a:r>
              <a:rPr lang="sk-SK" b="1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%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= výška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oprávnených výdavkov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sa neznižuje </a:t>
            </a:r>
            <a:r>
              <a:rPr lang="sk-SK" b="1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100</a:t>
            </a:r>
            <a:r>
              <a:rPr lang="sk-SK" b="1" dirty="0">
                <a:latin typeface="Bahnschrift Condensed" panose="020B0502040204020203" pitchFamily="34" charset="0"/>
                <a:cs typeface="Calibri" panose="020F0502020204030204" pitchFamily="34" charset="0"/>
              </a:rPr>
              <a:t>%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- plánovaná úspora primárnej energie </a:t>
            </a:r>
            <a:r>
              <a:rPr lang="sk-SK" b="1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viac </a:t>
            </a:r>
            <a:r>
              <a:rPr lang="sk-SK" b="1" dirty="0">
                <a:latin typeface="Bahnschrift Condensed" panose="020B0502040204020203" pitchFamily="34" charset="0"/>
                <a:cs typeface="Calibri" panose="020F0502020204030204" pitchFamily="34" charset="0"/>
              </a:rPr>
              <a:t>ako 50% a menej ako 60</a:t>
            </a:r>
            <a:r>
              <a:rPr lang="sk-SK" b="1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%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= výška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oprávnených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výdavkov </a:t>
            </a:r>
            <a:r>
              <a:rPr lang="sk-SK" b="1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95</a:t>
            </a:r>
            <a:r>
              <a:rPr lang="sk-SK" b="1" dirty="0">
                <a:latin typeface="Bahnschrift Condensed" panose="020B0502040204020203" pitchFamily="34" charset="0"/>
                <a:cs typeface="Calibri" panose="020F0502020204030204" pitchFamily="34" charset="0"/>
              </a:rPr>
              <a:t>%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- plánovaná úspora primárnej energie </a:t>
            </a:r>
            <a:r>
              <a:rPr lang="sk-SK" b="1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viac </a:t>
            </a:r>
            <a:r>
              <a:rPr lang="sk-SK" b="1" dirty="0">
                <a:latin typeface="Bahnschrift Condensed" panose="020B0502040204020203" pitchFamily="34" charset="0"/>
                <a:cs typeface="Calibri" panose="020F0502020204030204" pitchFamily="34" charset="0"/>
              </a:rPr>
              <a:t>ako 40% a menej ako 50</a:t>
            </a:r>
            <a:r>
              <a:rPr lang="sk-SK" b="1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%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= výška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oprávnených výdavkov </a:t>
            </a:r>
            <a:r>
              <a:rPr lang="sk-SK" b="1" dirty="0">
                <a:latin typeface="Bahnschrift Condensed" panose="020B0502040204020203" pitchFamily="34" charset="0"/>
                <a:cs typeface="Calibri" panose="020F0502020204030204" pitchFamily="34" charset="0"/>
              </a:rPr>
              <a:t>90%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- plánovaná úspora primárnej energie </a:t>
            </a:r>
            <a:r>
              <a:rPr lang="sk-SK" b="1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min </a:t>
            </a:r>
            <a:r>
              <a:rPr lang="sk-SK" b="1" dirty="0">
                <a:latin typeface="Bahnschrift Condensed" panose="020B0502040204020203" pitchFamily="34" charset="0"/>
                <a:cs typeface="Calibri" panose="020F0502020204030204" pitchFamily="34" charset="0"/>
              </a:rPr>
              <a:t>30% a menej ako 40</a:t>
            </a:r>
            <a:r>
              <a:rPr lang="sk-SK" b="1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%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= výška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oprávnených výdavkov </a:t>
            </a:r>
            <a:r>
              <a:rPr lang="sk-SK" b="1" dirty="0">
                <a:latin typeface="Bahnschrift Condensed" panose="020B0502040204020203" pitchFamily="34" charset="0"/>
                <a:cs typeface="Calibri" panose="020F0502020204030204" pitchFamily="34" charset="0"/>
              </a:rPr>
              <a:t>85</a:t>
            </a:r>
            <a:r>
              <a:rPr lang="sk-SK" b="1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%</a:t>
            </a:r>
          </a:p>
          <a:p>
            <a:endParaRPr lang="sk-SK" b="1" dirty="0" smtClean="0"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r>
              <a:rPr lang="sk-SK" b="1" dirty="0" smtClean="0">
                <a:solidFill>
                  <a:srgbClr val="FFC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Ak </a:t>
            </a:r>
            <a:r>
              <a:rPr lang="sk-SK" b="1" dirty="0">
                <a:solidFill>
                  <a:srgbClr val="FFC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pri realizácii hlavnej aktivity opatrenia 2.1.2 plánovaná úspora primárnej energie </a:t>
            </a:r>
            <a:r>
              <a:rPr lang="sk-SK" b="1" u="sng" dirty="0">
                <a:solidFill>
                  <a:srgbClr val="FFC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nedosiahne 30 %, budova nespĺňa </a:t>
            </a:r>
            <a:r>
              <a:rPr lang="sk-SK" b="1" u="sng" dirty="0" smtClean="0">
                <a:solidFill>
                  <a:srgbClr val="FFC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podmienku </a:t>
            </a:r>
            <a:r>
              <a:rPr lang="sk-SK" b="1" u="sng" dirty="0">
                <a:solidFill>
                  <a:srgbClr val="FFC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oprávnenosti aktivít </a:t>
            </a:r>
            <a:r>
              <a:rPr lang="sk-SK" b="1" u="sng" dirty="0" smtClean="0">
                <a:solidFill>
                  <a:srgbClr val="FFC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projektu a </a:t>
            </a:r>
            <a:r>
              <a:rPr lang="sk-SK" b="1" u="sng" dirty="0">
                <a:solidFill>
                  <a:srgbClr val="FFC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nemôže byť </a:t>
            </a:r>
            <a:r>
              <a:rPr lang="sk-SK" b="1" u="sng" dirty="0" smtClean="0">
                <a:solidFill>
                  <a:srgbClr val="FFC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podporená.</a:t>
            </a:r>
          </a:p>
          <a:p>
            <a:endParaRPr lang="sk-SK" u="sng" dirty="0" smtClean="0">
              <a:latin typeface="Bahnschrift Condensed" panose="020B0502040204020203" pitchFamily="34" charset="0"/>
            </a:endParaRPr>
          </a:p>
          <a:p>
            <a:r>
              <a:rPr lang="sk-SK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V prípade, že sa v rámci projektu nebude realizovať opatrenie 2.2.2. </a:t>
            </a:r>
            <a:r>
              <a:rPr lang="sk-SK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výška </a:t>
            </a:r>
            <a:r>
              <a:rPr lang="sk-SK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oprávnených výdavkov </a:t>
            </a:r>
            <a:r>
              <a:rPr lang="sk-SK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sa </a:t>
            </a:r>
            <a:r>
              <a:rPr lang="sk-SK" b="1" u="sng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znižuje </a:t>
            </a:r>
            <a:r>
              <a:rPr lang="sk-SK" b="1" u="sng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o 5</a:t>
            </a:r>
            <a:r>
              <a:rPr lang="sk-SK" b="1" u="sng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%</a:t>
            </a:r>
            <a:r>
              <a:rPr lang="sk-SK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. Vyššie </a:t>
            </a:r>
            <a:r>
              <a:rPr lang="sk-SK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uvedené body sa neaplikujú, ak sa realizuje samotné opatrenie 2.2.2</a:t>
            </a:r>
            <a:r>
              <a:rPr lang="sk-SK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.</a:t>
            </a:r>
            <a:endParaRPr lang="sk-SK" dirty="0">
              <a:latin typeface="Bahnschrift Condensed" panose="020B0502040204020203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54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73378" y="690530"/>
            <a:ext cx="10180240" cy="1286067"/>
          </a:xfrm>
        </p:spPr>
        <p:txBody>
          <a:bodyPr>
            <a:noAutofit/>
          </a:bodyPr>
          <a:lstStyle/>
          <a:p>
            <a:pPr algn="l" defTabSz="808038"/>
            <a: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sk-SK" sz="18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prípade ak celkový rozpočet projektu IÚI v </a:t>
            </a:r>
            <a:r>
              <a:rPr lang="sk-SK" sz="1800" dirty="0" err="1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ŽoNFP</a:t>
            </a:r>
            <a:r>
              <a:rPr lang="sk-SK" sz="18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podanej žiadateľom je oproti indikatívnemu rozpočtu schváleného PZ IÚI </a:t>
            </a:r>
            <a:r>
              <a:rPr lang="sk-SK" sz="1800" u="sng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vyšší </a:t>
            </a:r>
            <a:r>
              <a:rPr lang="sk-SK" sz="1800" u="sng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10 % a viac</a:t>
            </a:r>
            <a: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poskytovateľ vydá rozhodnutie o neschválení </a:t>
            </a:r>
            <a:r>
              <a:rPr lang="sk-SK" sz="1800" dirty="0" err="1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ŽoNFP</a:t>
            </a:r>
            <a: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sk-SK" sz="18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prípade ak celkový rozpočet projektu IÚI v </a:t>
            </a:r>
            <a:r>
              <a:rPr lang="sk-SK" sz="1800" dirty="0" err="1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ŽoNFP</a:t>
            </a:r>
            <a:r>
              <a:rPr lang="sk-SK" sz="18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podanej žiadateľom je oproti indikatívnemu rozpočtu schváleného PZ IÚI </a:t>
            </a:r>
            <a:r>
              <a:rPr lang="sk-SK" sz="1800" u="sng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vyšší    </a:t>
            </a:r>
            <a:r>
              <a:rPr lang="sk-SK" sz="1800" u="sng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menej ako 10 %</a:t>
            </a:r>
            <a:r>
              <a:rPr lang="sk-SK" sz="18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poskytovateľ o </a:t>
            </a:r>
            <a:r>
              <a:rPr lang="sk-SK" sz="1800" dirty="0" err="1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ŽoNFP</a:t>
            </a:r>
            <a:r>
              <a:rPr lang="sk-SK" sz="18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koná bez potreby ďalšieho schvaľovania prostredníctvom Rady partnerstva alebo </a:t>
            </a:r>
            <a:r>
              <a:rPr lang="sk-SK" sz="1800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Kooperačnej </a:t>
            </a:r>
            <a:r>
              <a:rPr lang="sk-SK" sz="18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rady UMR.</a:t>
            </a:r>
            <a:endParaRPr lang="sk-SK" sz="1800" b="1" dirty="0">
              <a:solidFill>
                <a:schemeClr val="tx1"/>
              </a:solidFill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bdĺžnik 2"/>
          <p:cNvSpPr/>
          <p:nvPr/>
        </p:nvSpPr>
        <p:spPr>
          <a:xfrm>
            <a:off x="573378" y="228865"/>
            <a:ext cx="57267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PPP </a:t>
            </a:r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č.12  Podmienka flexibility rozpočtu projektu</a:t>
            </a:r>
            <a:endParaRPr lang="sk-SK" sz="2400" dirty="0">
              <a:latin typeface="Bahnschrift Condensed" panose="020B05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573378" y="1884264"/>
            <a:ext cx="99745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PPP </a:t>
            </a:r>
            <a: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č.13  Podmienka mať povolenie na realizáciu </a:t>
            </a:r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projektu 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žiadateľ 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povinný disponovať právoplatným povolením, resp. rozhodnutím na realizáciu projektu vydaným 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príslušným povoľovacím 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orgánom (napr. stavebné povolenie, povolenie na pripojenie zariadenia do distribučnej sústavy (ak relevantné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)).</a:t>
            </a:r>
            <a:endParaRPr lang="sk-SK" dirty="0"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573379" y="2910248"/>
            <a:ext cx="96360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PPP č.14  Podmienka </a:t>
            </a:r>
            <a: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dodržiavania zásady „nespôsobovať významnú škodu“ – preukázanie súladu s požiadavkami v oblasti posudzovania vplyvov navrhovanej činnosti na životné </a:t>
            </a:r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prostredie </a:t>
            </a:r>
            <a:r>
              <a:rPr lang="sk-SK" sz="2400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 musí byť z hľadiska navrhovanej činnosti v súlade s požiadavkami v oblasti posudzovania vplyvov navrhovanej činnosti podľa zákona o posudzovaní vplyvov</a:t>
            </a:r>
            <a:endParaRPr lang="sk-SK" i="1" dirty="0"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573378" y="4462993"/>
            <a:ext cx="10515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PPP č.15  Podmienka </a:t>
            </a:r>
            <a: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dodržiavania zásady „nespôsobovať významnú škodu“ - preukázanie súladu s požiadavkami v oblasti vplyvu návrhu plánu, programu alebo projektu na územia patriace do európskej sústavy chránených území Natura </a:t>
            </a:r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2000 – 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 nesmie mať nepriaznivý vplyv na územia patriace do sústavy NATURA 2000</a:t>
            </a:r>
            <a:endParaRPr lang="sk-SK" dirty="0"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37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8"/>
          <p:cNvSpPr/>
          <p:nvPr/>
        </p:nvSpPr>
        <p:spPr>
          <a:xfrm>
            <a:off x="433771" y="1223935"/>
            <a:ext cx="9968578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sk-SK" sz="2400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Ďalšie skutočnosti týkajúce sa poskytnutia </a:t>
            </a:r>
            <a:r>
              <a:rPr lang="sk-SK" sz="2400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príspevku</a:t>
            </a:r>
            <a:r>
              <a:rPr lang="sk-SK" dirty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sk-SK" dirty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-</a:t>
            </a:r>
            <a:r>
              <a:rPr lang="sk-SK" b="1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   </a:t>
            </a:r>
            <a:r>
              <a:rPr lang="sk-SK" b="1" i="1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podmienka</a:t>
            </a:r>
            <a:r>
              <a:rPr lang="sk-SK" b="1" i="1" dirty="0">
                <a:latin typeface="Bahnschrift Condensed" panose="020B0502040204020203" pitchFamily="34" charset="0"/>
                <a:cs typeface="Calibri" panose="020F0502020204030204" pitchFamily="34" charset="0"/>
              </a:rPr>
              <a:t>, že žiadateľ nie je podnikom v </a:t>
            </a:r>
            <a:r>
              <a:rPr lang="sk-SK" b="1" i="1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ťažkostiach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– okamih pre posúdenie tejto podmienky je okamih   </a:t>
            </a:r>
          </a:p>
          <a:p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    nadobudnutia účinnosti Zmluvy o poskytnutí NFP</a:t>
            </a:r>
          </a:p>
          <a:p>
            <a:endParaRPr lang="sk-SK" dirty="0" smtClean="0"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-   </a:t>
            </a:r>
            <a:r>
              <a:rPr lang="sk-SK" b="1" i="1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podmienky </a:t>
            </a:r>
            <a:r>
              <a:rPr lang="sk-SK" b="1" i="1" dirty="0">
                <a:latin typeface="Bahnschrift Condensed" panose="020B0502040204020203" pitchFamily="34" charset="0"/>
                <a:cs typeface="Calibri" panose="020F0502020204030204" pitchFamily="34" charset="0"/>
              </a:rPr>
              <a:t>vyplývajúce zo zásady „nespôsobovať významnú škodu“ </a:t>
            </a:r>
            <a:r>
              <a:rPr lang="sk-SK" b="1" i="1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(</a:t>
            </a:r>
            <a:r>
              <a:rPr lang="sk-SK" b="1" i="1" dirty="0">
                <a:latin typeface="Bahnschrift Condensed" panose="020B0502040204020203" pitchFamily="34" charset="0"/>
                <a:cs typeface="Calibri" panose="020F0502020204030204" pitchFamily="34" charset="0"/>
              </a:rPr>
              <a:t>DNSH)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–</a:t>
            </a:r>
            <a:r>
              <a:rPr lang="sk-SK" dirty="0" smtClean="0">
                <a:latin typeface="Bahnschrift Condensed" panose="020B0502040204020203" pitchFamily="34" charset="0"/>
              </a:rPr>
              <a:t> 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prijímateľ je 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povinný v rámci 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implementácie</a:t>
            </a:r>
          </a:p>
          <a:p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a 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udržateľnosti projektu plniť podmienky DNSH stanovené v prílohe č.8 výzvy ako ďalšie 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skutočnosti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ktoré sa overujú 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</a:t>
            </a:r>
          </a:p>
          <a:p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čase stanovenom v rámci prílohy č.8 výzvy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sk-SK" dirty="0" smtClean="0"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  </a:t>
            </a:r>
            <a:r>
              <a:rPr lang="sk-SK" b="1" i="1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súlad projektu s horizontálnymi princípmi</a:t>
            </a:r>
          </a:p>
          <a:p>
            <a:endParaRPr lang="sk-SK" u="sng" dirty="0" smtClean="0"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  </a:t>
            </a:r>
            <a:r>
              <a:rPr lang="sk-SK" b="1" i="1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vynaloženie neoprávnených výdavkov 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iadateľ/prijímateľ 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povinný vynaložiť aj neoprávnené výdavky schválené v 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PZ</a:t>
            </a:r>
          </a:p>
          <a:p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IÚI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ktoré sú neoddeliteľnou súčasťou projektu, t. j. sú nevyhnutné pre naplnenie cieľa výzvy (ak relevantné). 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Uvedená </a:t>
            </a:r>
          </a:p>
          <a:p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skutočnosť 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 overuje počas realizácie projektu.</a:t>
            </a:r>
            <a:r>
              <a:rPr lang="sk-SK" dirty="0">
                <a:latin typeface="Bahnschrift Condensed" panose="020B0502040204020203" pitchFamily="34" charset="0"/>
              </a:rPr>
              <a:t>    </a:t>
            </a:r>
            <a:endParaRPr lang="sk-SK" u="sng" dirty="0"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464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2320506"/>
            <a:ext cx="9144000" cy="483080"/>
          </a:xfrm>
        </p:spPr>
        <p:txBody>
          <a:bodyPr>
            <a:normAutofit fontScale="90000"/>
          </a:bodyPr>
          <a:lstStyle/>
          <a:p>
            <a:r>
              <a:rPr lang="sk-SK" dirty="0">
                <a:solidFill>
                  <a:srgbClr val="00B050"/>
                </a:solidFill>
              </a:rPr>
              <a:t/>
            </a:r>
            <a:br>
              <a:rPr lang="sk-SK" dirty="0">
                <a:solidFill>
                  <a:srgbClr val="00B050"/>
                </a:solidFill>
              </a:rPr>
            </a:b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25117" y="1395846"/>
            <a:ext cx="10763948" cy="4959237"/>
          </a:xfrm>
        </p:spPr>
        <p:txBody>
          <a:bodyPr>
            <a:normAutofit fontScale="25000" lnSpcReduction="20000"/>
          </a:bodyPr>
          <a:lstStyle/>
          <a:p>
            <a:pPr lvl="0" algn="l">
              <a:tabLst>
                <a:tab pos="266700" algn="l"/>
              </a:tabLst>
            </a:pPr>
            <a:r>
              <a:rPr lang="sk-SK" sz="7200" dirty="0" smtClean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1.Plnomocenstvo </a:t>
            </a:r>
            <a:r>
              <a:rPr lang="sk-SK" sz="7200" dirty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/ Poverenie</a:t>
            </a:r>
            <a:r>
              <a:rPr lang="sk-SK" sz="7200" dirty="0">
                <a:latin typeface="Bahnschrift Condensed" panose="020B0502040204020203" pitchFamily="34" charset="0"/>
                <a:cs typeface="Calibri" panose="020F0502020204030204" pitchFamily="34" charset="0"/>
              </a:rPr>
              <a:t> 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(ak </a:t>
            </a:r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relevantné, záväzný 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formulár</a:t>
            </a:r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)</a:t>
            </a:r>
            <a:endParaRPr lang="sk-SK" sz="7200" dirty="0">
              <a:solidFill>
                <a:schemeClr val="tx1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pPr lvl="0" algn="l" defTabSz="266700"/>
            <a:r>
              <a:rPr lang="sk-SK" sz="7200" dirty="0" smtClean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2.Dokumenty </a:t>
            </a:r>
            <a:r>
              <a:rPr lang="sk-SK" sz="7200" dirty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preukazujúce právnu subjektivitu žiadateľa 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(ak </a:t>
            </a:r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relevantné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)</a:t>
            </a:r>
          </a:p>
          <a:p>
            <a:pPr lvl="0" algn="l" defTabSz="266700"/>
            <a:r>
              <a:rPr lang="sk-SK" sz="7200" dirty="0" smtClean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3.Uznesenie/výpis </a:t>
            </a:r>
            <a:r>
              <a:rPr lang="sk-SK" sz="7200" dirty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z </a:t>
            </a:r>
            <a:r>
              <a:rPr lang="sk-SK" sz="7200" dirty="0" smtClean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uznesenia </a:t>
            </a:r>
            <a:r>
              <a:rPr lang="sk-SK" sz="7200" dirty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o schválení programu rozvoja a </a:t>
            </a:r>
            <a:r>
              <a:rPr lang="sk-SK" sz="7200" dirty="0" smtClean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príslušnej územnoplánovacej dokumentácie </a:t>
            </a:r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(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ak </a:t>
            </a:r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relevantné)</a:t>
            </a:r>
          </a:p>
          <a:p>
            <a:pPr lvl="0" algn="l" defTabSz="266700"/>
            <a:r>
              <a:rPr lang="sk-SK" sz="7200" dirty="0" smtClean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4.Dokumenty </a:t>
            </a:r>
            <a:r>
              <a:rPr lang="sk-SK" sz="7200" dirty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súladu projektu s pravidlami štátnej </a:t>
            </a:r>
            <a:r>
              <a:rPr lang="sk-SK" sz="7200" dirty="0" smtClean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pomoci 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(ak </a:t>
            </a:r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relevantné) -SO si vyhradzuje právo vyžiadať túto prílohu najmä v prípadoch pochybností splnenia PPP </a:t>
            </a:r>
          </a:p>
          <a:p>
            <a:pPr algn="l" defTabSz="266700"/>
            <a:r>
              <a:rPr lang="sk-SK" sz="7200" dirty="0" smtClean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5.Energetický </a:t>
            </a:r>
            <a:r>
              <a:rPr lang="sk-SK" sz="7200" dirty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certifikát 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(ak relevantné) – v prípade opatrenia 2.1.2 – žiadateľ predkladá </a:t>
            </a:r>
            <a:r>
              <a:rPr lang="sk-SK" sz="7200" dirty="0" err="1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predrealizačný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energetický </a:t>
            </a:r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certifikát</a:t>
            </a:r>
            <a:endParaRPr lang="sk-SK" sz="7200" dirty="0" smtClean="0">
              <a:solidFill>
                <a:srgbClr val="00CC66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pPr algn="l" defTabSz="266700"/>
            <a:r>
              <a:rPr lang="sk-SK" sz="7200" dirty="0" smtClean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6.Projektová dokumentácia </a:t>
            </a:r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– jej súčasťou musí byť projektové energetické hodnotenie, predmetom posúdenia v príslušnom povoľovacom konaní /stavebné povolenie/ohláška</a:t>
            </a:r>
            <a:endParaRPr lang="sk-SK" sz="7200" dirty="0">
              <a:solidFill>
                <a:schemeClr val="tx1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pPr lvl="0" algn="l" defTabSz="266700"/>
            <a:r>
              <a:rPr lang="sk-SK" sz="7200" dirty="0" smtClean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7.Dokumentácia </a:t>
            </a:r>
            <a:r>
              <a:rPr lang="sk-SK" sz="7200" dirty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k oprávnenosti výdavkov 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(záväzný formulár</a:t>
            </a:r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) – prieskum trhu, znalecký posudok, VO alebo stanovenie výšky výdavkov s využitím stavebných cenníkov</a:t>
            </a:r>
            <a:endParaRPr lang="sk-SK" sz="7200" dirty="0">
              <a:solidFill>
                <a:schemeClr val="tx1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pPr lvl="0" algn="l" defTabSz="266700"/>
            <a:r>
              <a:rPr lang="sk-SK" sz="7200" dirty="0" smtClean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8. Uznesenie Rady partnerstva alebo Kooperačnej rady -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musí byť vyhotovené pred predložením </a:t>
            </a:r>
            <a:r>
              <a:rPr lang="sk-SK" sz="7200" dirty="0" err="1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ŽoNFP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predložené však najneskôr ku dňu doplnenia </a:t>
            </a:r>
            <a:r>
              <a:rPr lang="sk-SK" sz="7200" dirty="0" err="1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ŽoNFP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 rámci konania o </a:t>
            </a:r>
            <a:r>
              <a:rPr lang="sk-SK" sz="7200" dirty="0" err="1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ŽoNFP</a:t>
            </a:r>
            <a:r>
              <a:rPr lang="sk-SK" sz="7200" dirty="0" err="1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musí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byť vyhotovené pred predložením </a:t>
            </a:r>
            <a:r>
              <a:rPr lang="sk-SK" sz="7200" dirty="0" err="1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ŽoNFP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predložené však najneskôr ku dňu doplnenia </a:t>
            </a:r>
            <a:r>
              <a:rPr lang="sk-SK" sz="7200" dirty="0" err="1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ŽoNFP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 rámci konania o </a:t>
            </a:r>
            <a:r>
              <a:rPr lang="sk-SK" sz="7200" dirty="0" err="1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ŽoNFP</a:t>
            </a:r>
            <a:endParaRPr lang="sk-SK" sz="7200" dirty="0">
              <a:solidFill>
                <a:schemeClr val="tx1"/>
              </a:solidFill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bdĺžnik 3"/>
          <p:cNvSpPr/>
          <p:nvPr/>
        </p:nvSpPr>
        <p:spPr>
          <a:xfrm>
            <a:off x="595617" y="669785"/>
            <a:ext cx="30938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Zoznam príloh </a:t>
            </a:r>
            <a:r>
              <a:rPr lang="sk-SK" sz="2400" dirty="0" err="1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ŽoNFP</a:t>
            </a:r>
            <a:endParaRPr lang="sk-SK" sz="2400" dirty="0">
              <a:latin typeface="Bahnschrift Condensed" panose="020B0502040204020203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74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3916"/>
          </a:xfrm>
        </p:spPr>
        <p:txBody>
          <a:bodyPr>
            <a:normAutofit fontScale="90000"/>
          </a:bodyPr>
          <a:lstStyle/>
          <a:p>
            <a:r>
              <a:rPr lang="sk-SK" sz="27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Zoznam príloh </a:t>
            </a:r>
            <a:r>
              <a:rPr lang="sk-SK" sz="2700" dirty="0" err="1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ŽoNFP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endParaRPr lang="sk-SK" dirty="0">
              <a:latin typeface="Bahnschrift Condensed" panose="020B0502040204020203" pitchFamily="34" charset="0"/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618611" y="1283516"/>
            <a:ext cx="960539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chemeClr val="accent5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9.Povolenie na realizáciu projektu </a:t>
            </a:r>
            <a:r>
              <a:rPr lang="sk-SK" dirty="0" smtClean="0">
                <a:solidFill>
                  <a:srgbClr val="00B05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– </a:t>
            </a:r>
            <a:r>
              <a:rPr lang="sk-SK" dirty="0" smtClean="0">
                <a:latin typeface="Bahnschrift Condensed" panose="020B0502040204020203" pitchFamily="34" charset="0"/>
                <a:cs typeface="Calibri" panose="020F0502020204030204" pitchFamily="34" charset="0"/>
              </a:rPr>
              <a:t>musí nadobudnúť právoplatnosť pred predložením </a:t>
            </a:r>
            <a:r>
              <a:rPr lang="sk-SK" dirty="0" err="1" smtClean="0">
                <a:latin typeface="Bahnschrift Condensed" panose="020B0502040204020203" pitchFamily="34" charset="0"/>
                <a:cs typeface="Calibri" panose="020F0502020204030204" pitchFamily="34" charset="0"/>
              </a:rPr>
              <a:t>ŽoNFP</a:t>
            </a:r>
            <a:endParaRPr lang="sk-SK" dirty="0" smtClean="0"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endParaRPr lang="sk-SK" dirty="0" smtClean="0"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r>
              <a:rPr lang="sk-SK" dirty="0" smtClean="0">
                <a:solidFill>
                  <a:schemeClr val="accent5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10.</a:t>
            </a:r>
            <a:r>
              <a:rPr lang="sk-SK" dirty="0" smtClean="0">
                <a:solidFill>
                  <a:schemeClr val="accent5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Dokumenty </a:t>
            </a:r>
            <a:r>
              <a:rPr lang="sk-SK" dirty="0">
                <a:solidFill>
                  <a:schemeClr val="accent5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preukazujúce oprávnenosť z hľadiska plnenia požiadaviek v oblasti posudzovania vplyvov na životné </a:t>
            </a:r>
            <a:r>
              <a:rPr lang="sk-SK" dirty="0" smtClean="0">
                <a:solidFill>
                  <a:schemeClr val="accent5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prostredie </a:t>
            </a:r>
            <a:r>
              <a:rPr lang="sk-SK" dirty="0" smtClean="0">
                <a:solidFill>
                  <a:srgbClr val="00CC66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Táto príloha je relevantná iba v prípade, ak hlavné aktivity projektu spadajú do pôsobnosti zákona č. 24/2006 Z. z. o posudzovaní vplyvov na životné prostredie, alebo je relevantná len pre vybrané podmienky v súlade s prílohou č. 9 výzvy - Zásada „nespôsobovať významnú škodu“. V ostatných prípadoch je irelevantná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sk-SK" dirty="0"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dirty="0" smtClean="0">
                <a:solidFill>
                  <a:schemeClr val="accent5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11.</a:t>
            </a:r>
            <a:r>
              <a:rPr lang="sk-SK" dirty="0" smtClean="0">
                <a:solidFill>
                  <a:schemeClr val="accent5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Dokumenty </a:t>
            </a:r>
            <a:r>
              <a:rPr lang="sk-SK" dirty="0">
                <a:solidFill>
                  <a:schemeClr val="accent5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preukazujúce súlad s požiadavkami v oblasti vplyvu návrhu plánu, programu alebo projektu na územia patriace do európskej sústavy chránených území Natura </a:t>
            </a:r>
            <a:r>
              <a:rPr lang="sk-SK" dirty="0" smtClean="0">
                <a:solidFill>
                  <a:schemeClr val="accent5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2000</a:t>
            </a:r>
            <a:r>
              <a:rPr lang="sk-SK" dirty="0">
                <a:solidFill>
                  <a:schemeClr val="accent5"/>
                </a:solidFill>
                <a:latin typeface="Bahnschrift Condensed" panose="020B0502040204020203" pitchFamily="34" charset="0"/>
              </a:rPr>
              <a:t> </a:t>
            </a:r>
            <a:r>
              <a:rPr lang="sk-SK" dirty="0" smtClean="0">
                <a:latin typeface="Bahnschrift Condensed" panose="020B0502040204020203" pitchFamily="34" charset="0"/>
              </a:rPr>
              <a:t>- 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iadateľ 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požiada o vydanie stanoviska podľa písm. a. alebo b. príslušnú organizáciu ochrany prírody, v ktorej územnej pôsobnosti sa má projekt 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realizovať</a:t>
            </a:r>
          </a:p>
          <a:p>
            <a:endParaRPr lang="sk-SK" dirty="0" smtClean="0"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dirty="0" smtClean="0">
                <a:solidFill>
                  <a:schemeClr val="accent5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12. Proporcionálne posúdenie klimatických rizík - 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Žiadateľ predkladá </a:t>
            </a:r>
            <a:r>
              <a:rPr lang="sk-SK" dirty="0" err="1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sken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originálu podpísaného oprávnenou osobou</a:t>
            </a:r>
            <a:r>
              <a:rPr lang="sk-SK" dirty="0" smtClean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Príloha </a:t>
            </a:r>
            <a:r>
              <a:rPr lang="sk-SK" dirty="0">
                <a:latin typeface="Bahnschrift Condensed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relevantná len pre vybrané oprávnené aktivity zadefinované v prílohe č. 8 výzvy Zásada nespôsobovať významnú škodu. </a:t>
            </a:r>
            <a:endParaRPr lang="sk-SK" dirty="0" smtClean="0"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sk-SK" dirty="0" smtClean="0"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dirty="0" smtClean="0">
                <a:solidFill>
                  <a:schemeClr val="accent5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13.Energetický </a:t>
            </a:r>
            <a:r>
              <a:rPr lang="sk-SK" dirty="0">
                <a:solidFill>
                  <a:schemeClr val="accent5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audit </a:t>
            </a:r>
            <a:r>
              <a:rPr lang="sk-SK" dirty="0">
                <a:latin typeface="Bahnschrift Condensed" panose="020B0502040204020203" pitchFamily="34" charset="0"/>
                <a:cs typeface="Calibri" panose="020F0502020204030204" pitchFamily="34" charset="0"/>
              </a:rPr>
              <a:t>(ak relevantné) – žiadateľ ho predkladá, ak jeho vypracovanie zahrnul medzi oprávnené výdavky</a:t>
            </a:r>
          </a:p>
          <a:p>
            <a:endParaRPr lang="sk-SK" dirty="0">
              <a:latin typeface="Bahnschrift Condensed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sk-SK" dirty="0">
              <a:solidFill>
                <a:srgbClr val="00CC6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866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2320506"/>
            <a:ext cx="9144000" cy="483080"/>
          </a:xfrm>
        </p:spPr>
        <p:txBody>
          <a:bodyPr>
            <a:normAutofit fontScale="90000"/>
          </a:bodyPr>
          <a:lstStyle/>
          <a:p>
            <a:r>
              <a:rPr lang="sk-SK" dirty="0">
                <a:solidFill>
                  <a:srgbClr val="00B050"/>
                </a:solidFill>
              </a:rPr>
              <a:t/>
            </a:r>
            <a:br>
              <a:rPr lang="sk-SK" dirty="0">
                <a:solidFill>
                  <a:srgbClr val="00B050"/>
                </a:solidFill>
              </a:rPr>
            </a:b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53673" y="1168765"/>
            <a:ext cx="11492918" cy="4896475"/>
          </a:xfrm>
        </p:spPr>
        <p:txBody>
          <a:bodyPr>
            <a:noAutofit/>
          </a:bodyPr>
          <a:lstStyle/>
          <a:p>
            <a:pPr algn="l">
              <a:tabLst>
                <a:tab pos="266700" algn="l"/>
              </a:tabLst>
            </a:pP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V akej fáze je potrebné mať vypracované VO?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–ku dňu podania </a:t>
            </a:r>
            <a:r>
              <a:rPr lang="sk-SK" dirty="0" err="1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ŽoNFP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nie je povinnosť mať začaté ani ukončené VO</a:t>
            </a:r>
          </a:p>
          <a:p>
            <a:pPr algn="l">
              <a:tabLst>
                <a:tab pos="266700" algn="l"/>
              </a:tabLst>
            </a:pP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Čl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. 17 VZP Odstúpenie od zmluvy: ak Prijímateľ svojím zavinením nezačne Verejné obstarávanie na výber Dodávateľa najneskôr do 3 mesiacov od nadobudnutia účinnosti Zmluvy o poskytnutí NFP alebo v predĺženej lehote po akceptovaní zmeny podľa čl. 16 VZP  alebo do 45 dní od zrušenia predchádzajúceho Verejného obstarávania alebo do 45 dní od ukončenia zmluvy s  Dodávateľom z predchádzajúceho Verejného obstarávania alebo do 45 dní od doručenia čiastkovej správy z kontroly/správy z kontroly od Poskytovateľa vzťahujúcej sa k bezprostredne predchádzajúcemu Verejnému obstarávaniu, ktorá obsahuje oznámenie Poskytovateľa podľa čl. 3 ods. 7 písm. b) VZP, Poskytovateľ je oprávnený odstúpiť od zmluvy.</a:t>
            </a:r>
          </a:p>
          <a:p>
            <a:pPr algn="l">
              <a:tabLst>
                <a:tab pos="266700" algn="l"/>
              </a:tabLst>
            </a:pP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Môžu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byť všeobecné položky typy dokumentácia skutočného vyhotovenia, kolaudačné konanie a pod. zakomponované ako podmienky VO pre zhotoviteľa stavby?</a:t>
            </a:r>
            <a:r>
              <a:rPr lang="sk-SK" dirty="0">
                <a:solidFill>
                  <a:srgbClr val="FFC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-otázka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je položená veľmi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všeobecne, ak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by prijímateľ chcel povinnosti súvisiace s kolaudačným konaním preniesť na dodávateľa, môže tak urobiť, no nejde o podmienky účasti. Prijímateľ musí tieto podmienky stanoviť v opise predmetu zákazky a následne ich premietnuť do Zmluvy o dielo. Obvykle však dodávateľ poskytuje len súčinnosť objednávateľovi v rámci  kolaudačného konania v rozsahu svojich právomoci (ide o zmluvné podmienky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).</a:t>
            </a:r>
          </a:p>
          <a:p>
            <a:pPr algn="l">
              <a:tabLst>
                <a:tab pos="266700" algn="l"/>
              </a:tabLst>
            </a:pP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Ako doložiť oprávnenosť vzniknutých výdavkov typu </a:t>
            </a:r>
            <a:r>
              <a:rPr lang="sk-SK" i="1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projektová dokumentácia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a </a:t>
            </a:r>
            <a:r>
              <a:rPr lang="sk-SK" i="1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stavebný dozor, energetický audit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a pod. pokiaľ sú vo výške, ktorú je možné obstarať </a:t>
            </a:r>
            <a:r>
              <a:rPr lang="sk-SK" dirty="0" err="1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napriamo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? Potrebujeme mať ku všetkému zmluvu, alebo stačí objednávka?</a:t>
            </a:r>
            <a:r>
              <a:rPr lang="sk-SK" dirty="0">
                <a:solidFill>
                  <a:srgbClr val="FFC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- plnenie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môže byť založené na písomnom zmluvnom vzťahu  alebo prijímateľ môže predložiť aj objednávku. Súčasťou vystavenej objednávky je určenie povinnosti pre dodávateľa strpieť výkon kontroly/auditu a poskytnúť oprávneným osobám potrebnú súčinnosť (s výnimkou objednávky generovanej automaticky, napr. v prípade nákupu cez internet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).</a:t>
            </a:r>
            <a:endParaRPr lang="sk-SK" dirty="0">
              <a:solidFill>
                <a:srgbClr val="FF9900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bdĺžnik 3"/>
          <p:cNvSpPr/>
          <p:nvPr/>
        </p:nvSpPr>
        <p:spPr>
          <a:xfrm>
            <a:off x="553673" y="707100"/>
            <a:ext cx="63615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Často kladené otázky</a:t>
            </a:r>
            <a:endParaRPr lang="sk-SK" sz="2400" dirty="0">
              <a:solidFill>
                <a:srgbClr val="FF0000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34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2320506"/>
            <a:ext cx="9144000" cy="483080"/>
          </a:xfrm>
        </p:spPr>
        <p:txBody>
          <a:bodyPr>
            <a:normAutofit fontScale="90000"/>
          </a:bodyPr>
          <a:lstStyle/>
          <a:p>
            <a:r>
              <a:rPr lang="sk-SK" dirty="0">
                <a:solidFill>
                  <a:srgbClr val="00B050"/>
                </a:solidFill>
              </a:rPr>
              <a:t/>
            </a:r>
            <a:br>
              <a:rPr lang="sk-SK" dirty="0">
                <a:solidFill>
                  <a:srgbClr val="00B050"/>
                </a:solidFill>
              </a:rPr>
            </a:b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43741" y="874094"/>
            <a:ext cx="10024260" cy="5216313"/>
          </a:xfrm>
        </p:spPr>
        <p:txBody>
          <a:bodyPr>
            <a:normAutofit/>
          </a:bodyPr>
          <a:lstStyle/>
          <a:p>
            <a:pPr algn="l">
              <a:tabLst>
                <a:tab pos="266700" algn="l"/>
              </a:tabLst>
            </a:pP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Môžu žiadať o príspevok cirkevné školy resp. neziskové organizácie?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-cirkev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ani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subjekty ako nadácie,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občianske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združenia, neziskové organizácie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nie sú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subjektami územnej samosprávy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 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a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zároveň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nemôžu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mať v zmysle zákona verejnú budovu v správe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(budovu v správe majú obvykle rozpočtové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a príspevkové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organizácie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samosprávy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) a teda nespĺňajú PPP č.1 Podmienku oprávnenosti žiadateľa </a:t>
            </a:r>
          </a:p>
          <a:p>
            <a:pPr algn="l">
              <a:tabLst>
                <a:tab pos="266700" algn="l"/>
              </a:tabLst>
            </a:pP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Sú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oprávnené budovy polikliník, múzeí, domy smútku, požiarne zbrojnice, kultúrne domy, plavárne, ČOV, divadlá, centrá voľného času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?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– budovu do kategórie budov zatrieďuje projektant v zmysle zákona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č.555/2005 </a:t>
            </a:r>
            <a:r>
              <a:rPr lang="sk-SK" dirty="0" err="1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Z.z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.</a:t>
            </a:r>
            <a:endParaRPr lang="sk-SK" dirty="0" smtClean="0">
              <a:solidFill>
                <a:srgbClr val="FF9900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pPr algn="l">
              <a:tabLst>
                <a:tab pos="266700" algn="l"/>
              </a:tabLst>
            </a:pP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Je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povinné dodržanie kvality vnútorného prostredia zabezpečením požadovanej výmeny vnútorného vzduchu alebo aj ďalšími opatreniami zlepšujúcimi vnútorné 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prostredie?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– áno, projektant je povinný posúdiť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dodržanie kvality vnútorného prostredia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v PEH  </a:t>
            </a:r>
          </a:p>
          <a:p>
            <a:pPr algn="l">
              <a:tabLst>
                <a:tab pos="266700" algn="l"/>
              </a:tabLst>
            </a:pP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Je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potrebná </a:t>
            </a:r>
            <a:r>
              <a:rPr lang="sk-SK" dirty="0" err="1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rekuperácia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? –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nie, avšak projektant je povinný vhodnou formou zabezpečiť minimálnu výmenu vzduchu v budove</a:t>
            </a:r>
          </a:p>
          <a:p>
            <a:pPr lvl="0" algn="l">
              <a:tabLst>
                <a:tab pos="266700" algn="l"/>
              </a:tabLst>
            </a:pP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Je projekt oprávnený v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prípade </a:t>
            </a:r>
            <a:r>
              <a:rPr lang="sk-SK" dirty="0" err="1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nevysporiadaných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pozemkov pod verejnou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budovou- áno, v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prípade </a:t>
            </a:r>
            <a:r>
              <a:rPr lang="sk-SK" dirty="0" err="1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nevysporiadaných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pozemkov pod verejnou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budovou je projekt oprávnený </a:t>
            </a:r>
          </a:p>
          <a:p>
            <a:pPr lvl="0" algn="l">
              <a:tabLst>
                <a:tab pos="266700" algn="l"/>
              </a:tabLst>
            </a:pP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Nový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Európsky </a:t>
            </a:r>
            <a:r>
              <a:rPr lang="sk-SK" dirty="0" err="1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Bauhaus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 - čo všetko zahŕňa táto hlavná aktivita opatrenia 2.1.2, resp. kde sa dá dohľadať k tejto téme konkrétnejší dokument z ktorého budú napr. vychádzať na SIEA pri posudzovaní oprávnenosti 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výdavkov?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–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u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vádzame </a:t>
            </a:r>
            <a:r>
              <a:rPr lang="sk-SK" dirty="0" err="1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link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:</a:t>
            </a:r>
          </a:p>
          <a:p>
            <a:pPr algn="l">
              <a:tabLst>
                <a:tab pos="266700" algn="l"/>
              </a:tabLst>
            </a:pPr>
            <a:r>
              <a:rPr lang="sk-SK" dirty="0">
                <a:solidFill>
                  <a:srgbClr val="FFC000"/>
                </a:solidFill>
                <a:latin typeface="Bahnschrift SemiBold Condensed" panose="020B0502040204020203" pitchFamily="34" charset="0"/>
                <a:hlinkClick r:id="rId3"/>
              </a:rPr>
              <a:t>https://</a:t>
            </a:r>
            <a:r>
              <a:rPr lang="sk-SK" dirty="0" smtClean="0">
                <a:solidFill>
                  <a:srgbClr val="FFC000"/>
                </a:solidFill>
                <a:latin typeface="Bahnschrift SemiBold Condensed" panose="020B0502040204020203" pitchFamily="34" charset="0"/>
                <a:hlinkClick r:id="rId3"/>
              </a:rPr>
              <a:t>new-european-bauhaus.europa.eu/index_en?prefLang=sk</a:t>
            </a:r>
            <a:endParaRPr lang="sk-SK" dirty="0" smtClean="0">
              <a:solidFill>
                <a:srgbClr val="FFC000"/>
              </a:solidFill>
              <a:latin typeface="Bahnschrift SemiBold Condensed" panose="020B0502040204020203" pitchFamily="34" charset="0"/>
            </a:endParaRPr>
          </a:p>
          <a:p>
            <a:pPr algn="l">
              <a:tabLst>
                <a:tab pos="266700" algn="l"/>
              </a:tabLst>
            </a:pPr>
            <a:endParaRPr lang="sk-SK" dirty="0">
              <a:solidFill>
                <a:srgbClr val="FFC000"/>
              </a:solidFill>
              <a:latin typeface="Bahnschrift SemiBold Condensed" panose="020B0502040204020203" pitchFamily="34" charset="0"/>
            </a:endParaRPr>
          </a:p>
          <a:p>
            <a:pPr lvl="0" algn="l">
              <a:tabLst>
                <a:tab pos="266700" algn="l"/>
              </a:tabLst>
            </a:pPr>
            <a:endParaRPr lang="sk-SK" dirty="0" smtClean="0">
              <a:solidFill>
                <a:schemeClr val="tx1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pPr lvl="0" algn="l">
              <a:tabLst>
                <a:tab pos="266700" algn="l"/>
              </a:tabLst>
            </a:pPr>
            <a:endParaRPr lang="sk-SK" dirty="0" smtClean="0">
              <a:solidFill>
                <a:srgbClr val="FFC000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tabLst>
                <a:tab pos="266700" algn="l"/>
              </a:tabLst>
            </a:pPr>
            <a:endParaRPr lang="sk-SK" sz="1800" dirty="0"/>
          </a:p>
          <a:p>
            <a:pPr marL="285750" indent="-285750" algn="l">
              <a:buFont typeface="Arial" panose="020B0604020202020204" pitchFamily="34" charset="0"/>
              <a:buChar char="•"/>
              <a:tabLst>
                <a:tab pos="266700" algn="l"/>
              </a:tabLst>
            </a:pPr>
            <a:endParaRPr lang="sk-SK" sz="1800" dirty="0" smtClean="0"/>
          </a:p>
          <a:p>
            <a:pPr marL="285750" indent="-285750" algn="l">
              <a:buFont typeface="Arial" panose="020B0604020202020204" pitchFamily="34" charset="0"/>
              <a:buChar char="•"/>
              <a:tabLst>
                <a:tab pos="266700" algn="l"/>
              </a:tabLst>
            </a:pPr>
            <a:endParaRPr lang="sk-SK" sz="1800" dirty="0"/>
          </a:p>
          <a:p>
            <a:pPr marL="285750" indent="-285750" algn="l">
              <a:buFont typeface="Arial" panose="020B0604020202020204" pitchFamily="34" charset="0"/>
              <a:buChar char="•"/>
              <a:tabLst>
                <a:tab pos="266700" algn="l"/>
              </a:tabLst>
            </a:pPr>
            <a:endParaRPr lang="sk-SK" sz="1800" dirty="0" smtClean="0"/>
          </a:p>
          <a:p>
            <a:pPr marL="285750" indent="-285750" algn="l">
              <a:buFont typeface="Arial" panose="020B0604020202020204" pitchFamily="34" charset="0"/>
              <a:buChar char="•"/>
              <a:tabLst>
                <a:tab pos="266700" algn="l"/>
              </a:tabLst>
            </a:pPr>
            <a:endParaRPr lang="sk-SK" sz="1800" dirty="0"/>
          </a:p>
          <a:p>
            <a:pPr marL="342900" lvl="0" indent="-342900" algn="l">
              <a:buFont typeface="Arial" panose="020B0604020202020204" pitchFamily="34" charset="0"/>
              <a:buChar char="•"/>
              <a:tabLst>
                <a:tab pos="266700" algn="l"/>
              </a:tabLst>
            </a:pPr>
            <a:endParaRPr lang="sk-SK" dirty="0"/>
          </a:p>
        </p:txBody>
      </p:sp>
      <p:pic>
        <p:nvPicPr>
          <p:cNvPr id="5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bdĺžnik 3"/>
          <p:cNvSpPr/>
          <p:nvPr/>
        </p:nvSpPr>
        <p:spPr>
          <a:xfrm>
            <a:off x="643740" y="412429"/>
            <a:ext cx="56157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Často kladené otázky</a:t>
            </a:r>
          </a:p>
        </p:txBody>
      </p:sp>
    </p:spTree>
    <p:extLst>
      <p:ext uri="{BB962C8B-B14F-4D97-AF65-F5344CB8AC3E}">
        <p14:creationId xmlns:p14="http://schemas.microsoft.com/office/powerpoint/2010/main" val="394541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98415"/>
          </a:xfrm>
        </p:spPr>
        <p:txBody>
          <a:bodyPr>
            <a:normAutofit fontScale="90000"/>
          </a:bodyPr>
          <a:lstStyle/>
          <a:p>
            <a:r>
              <a:rPr lang="sk-SK" sz="27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Často kladené otázky</a:t>
            </a:r>
            <a:r>
              <a:rPr lang="sk-SK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sk-SK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77332" y="1283516"/>
            <a:ext cx="10161243" cy="478172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Príloha 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č. 12 k </a:t>
            </a:r>
            <a:r>
              <a:rPr lang="sk-SK" sz="7200" dirty="0" err="1">
                <a:solidFill>
                  <a:schemeClr val="tx1"/>
                </a:solidFill>
                <a:latin typeface="Bahnschrift Condensed" panose="020B0502040204020203" pitchFamily="34" charset="0"/>
              </a:rPr>
              <a:t>ŽoNFP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 - "Proporcionálne posúdenie klimatických rizík</a:t>
            </a:r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"- </a:t>
            </a:r>
            <a:r>
              <a:rPr lang="sk-SK" sz="7200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vzorový formulár s minimálnymi požiadavkami bude zverejnený na webovom sídle SIEA v dokumente </a:t>
            </a:r>
            <a:r>
              <a:rPr lang="sk-SK" sz="7200" i="1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často kladené otázky</a:t>
            </a:r>
          </a:p>
          <a:p>
            <a:pPr marL="0" indent="0">
              <a:buNone/>
            </a:pPr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Príloha č.7 Podrobný rozpočet projektu:</a:t>
            </a:r>
            <a:endParaRPr lang="sk-SK" sz="72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  <a:p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je 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možné zadefinovať si rezervu v rámci rozpočtu ak nebola súčasťou schváleného </a:t>
            </a:r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Projektového zámeru z 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roku </a:t>
            </a:r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2023 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a </a:t>
            </a:r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zaradiť 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do časti "Ostatné okrem softvéru" resp. "Ostatné" v časti OZE</a:t>
            </a:r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? </a:t>
            </a:r>
            <a:r>
              <a:rPr lang="sk-SK" sz="7200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–uvedenú požiadavku sme zaslali na RO </a:t>
            </a:r>
          </a:p>
          <a:p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ak 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vzniknú neoprávnené výdavky, kam ich v rámci rozpočtu </a:t>
            </a:r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zaradiť? </a:t>
            </a:r>
            <a:r>
              <a:rPr lang="sk-SK" sz="7200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- </a:t>
            </a:r>
            <a:r>
              <a:rPr lang="sk-SK" sz="7200" dirty="0">
                <a:solidFill>
                  <a:srgbClr val="FF9900"/>
                </a:solidFill>
                <a:latin typeface="Bahnschrift Condensed" panose="020B0502040204020203" pitchFamily="34" charset="0"/>
              </a:rPr>
              <a:t>n</a:t>
            </a:r>
            <a:r>
              <a:rPr lang="sk-SK" sz="7200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eoprávnené výdavky žiadateľ v rámci podrobného rozpočtu (Prílohy č.7) neuvádza</a:t>
            </a:r>
          </a:p>
          <a:p>
            <a:pPr marL="0" indent="0">
              <a:buNone/>
            </a:pPr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Merateľný ukazovateľ PSKPRCO22a - 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zahŕňa v sebe tento ukazovateľ okrem vyrobenej elektrickej energie z </a:t>
            </a:r>
            <a:r>
              <a:rPr lang="sk-SK" sz="7200" dirty="0" err="1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fotovoltaiky</a:t>
            </a:r>
            <a:r>
              <a:rPr lang="sk-SK" sz="720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 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aj energiu vyrobenú z tepelného čerpadla? </a:t>
            </a:r>
            <a:r>
              <a:rPr lang="sk-SK" sz="7200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- merateľný ukazovateľ PSKPRCO22a Dodatočná výrobná kapacita v oblasti energie z obnoviteľných zdrojov: elektrická nezahŕňa aj energiu vyrobenú z tepelného čerpadla. Pre energiu vyrobenú z tepelného čerpadla je učený merateľný ukazovateľ PSKPRCO22b </a:t>
            </a:r>
            <a:r>
              <a:rPr lang="sk-SK" sz="7200" dirty="0">
                <a:solidFill>
                  <a:srgbClr val="FF9900"/>
                </a:solidFill>
                <a:latin typeface="Bahnschrift Condensed" panose="020B0502040204020203" pitchFamily="34" charset="0"/>
              </a:rPr>
              <a:t>Dodatočná výrobná kapacita v oblasti energie z obnoviteľných zdrojov</a:t>
            </a:r>
            <a:r>
              <a:rPr lang="sk-SK" sz="7200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: tepelná.</a:t>
            </a:r>
          </a:p>
          <a:p>
            <a:pPr marL="0" indent="0">
              <a:buNone/>
            </a:pP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Sú oprávnené výdavky realizované pred podaním </a:t>
            </a:r>
            <a:r>
              <a:rPr lang="sk-SK" sz="7200" dirty="0" err="1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ŽoNFP</a:t>
            </a: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? </a:t>
            </a:r>
            <a:r>
              <a:rPr lang="sk-SK" sz="7200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- oprávnené výdavky projektu sú výdavky od 1.1.2021, hlavné aktivity projektu nesmú byť ukončené/zrealizované pred podaním </a:t>
            </a:r>
            <a:r>
              <a:rPr lang="sk-SK" sz="7200" dirty="0" err="1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ŽoNFP</a:t>
            </a:r>
            <a:endParaRPr lang="sk-SK" sz="7200" dirty="0" smtClean="0">
              <a:solidFill>
                <a:srgbClr val="FF9900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sz="7200" dirty="0">
                <a:solidFill>
                  <a:schemeClr val="tx1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Je platný starší EA, PD, EC? Aj vydaný pre rokom 2021? – </a:t>
            </a:r>
            <a:r>
              <a:rPr lang="sk-SK" sz="7200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áno, ak je PD aktuálna a predstavuje skutkový stav, EC </a:t>
            </a:r>
            <a:r>
              <a:rPr lang="sk-SK" sz="7200" dirty="0" smtClean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áno, </a:t>
            </a:r>
            <a:r>
              <a:rPr lang="sk-SK" sz="7200" dirty="0">
                <a:solidFill>
                  <a:srgbClr val="FF99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ak je platný a nenastala žiadna zmena, ktorá by mala vplyv na EHB, ak sú dokumenty vystavené pred rokom 2021 nemôžu byť výdavky s nimi spojené ako oprávnené výdavky projektu    </a:t>
            </a:r>
          </a:p>
          <a:p>
            <a:pPr marL="0" indent="0">
              <a:buNone/>
            </a:pPr>
            <a:endParaRPr lang="sk-SK" sz="5500" b="1" u="sng" dirty="0">
              <a:solidFill>
                <a:srgbClr val="FFC000"/>
              </a:solidFill>
              <a:latin typeface="Bahnschrift Condensed" panose="020B0502040204020203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5500" dirty="0" smtClean="0">
              <a:solidFill>
                <a:srgbClr val="FFC000"/>
              </a:solidFill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k-SK" sz="5500" dirty="0" smtClean="0">
                <a:solidFill>
                  <a:srgbClr val="FFC000"/>
                </a:solidFill>
                <a:latin typeface="Bahnschrift Condensed" panose="020B0502040204020203" pitchFamily="34" charset="0"/>
              </a:rPr>
              <a:t>  </a:t>
            </a:r>
            <a:endParaRPr lang="sk-SK" sz="55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k-SK" dirty="0" smtClean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endParaRPr lang="sk-SK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4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8134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72580"/>
          </a:xfrm>
        </p:spPr>
        <p:txBody>
          <a:bodyPr>
            <a:normAutofit fontScale="90000"/>
          </a:bodyPr>
          <a:lstStyle/>
          <a:p>
            <a:r>
              <a:rPr lang="sk-SK" sz="24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Často kladené otázky</a:t>
            </a:r>
            <a:r>
              <a:rPr lang="sk-SK" sz="32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/>
            </a:r>
            <a:br>
              <a:rPr lang="sk-SK" sz="32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</a:b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77333" y="1191237"/>
            <a:ext cx="9037117" cy="4832057"/>
          </a:xfrm>
        </p:spPr>
        <p:txBody>
          <a:bodyPr/>
          <a:lstStyle/>
          <a:p>
            <a:pPr marL="0" lvl="0" indent="0">
              <a:buNone/>
            </a:pP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Výpočet hospodárskej činnosti: </a:t>
            </a:r>
          </a:p>
          <a:p>
            <a:pPr marL="457200"/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možné v </a:t>
            </a:r>
            <a:r>
              <a:rPr lang="sk-SK" i="1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Prílohe č.7 Podrobný rozpočet projektu 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urobiť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spoločný 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výpočet pre dve budovy? Ak máme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dve budovy, ktoré sú z hľadiska obsahu projektu prepojené a funkčne, ideovo na seba naviazané, ale hospodárska činnosť prebieha iba v jednej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ak má každá budova </a:t>
            </a:r>
            <a:r>
              <a:rPr lang="sk-SK" i="1" dirty="0" smtClean="0">
                <a:solidFill>
                  <a:srgbClr val="FF990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Energetický certifikát 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žiadateľ je povinný predložiť rozpočet za každú budovu zvlášť s výpočtom hospodárskej činnosti za každú budovu</a:t>
            </a:r>
            <a:endParaRPr lang="sk-SK" dirty="0">
              <a:solidFill>
                <a:srgbClr val="FF9900"/>
              </a:solidFill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dosadiť hodnoty do </a:t>
            </a:r>
            <a:r>
              <a:rPr lang="sk-SK" i="1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Prílohy č.7 Podrobný rozpočet projektu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keď hospodárska činnosť neprebieha pravidelne, resp. sú výnimky z 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pravidelnosti....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len sa napasovať, tak aby hodnota sedela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žiadateľ je povinný postupovať v zmysle príkladu uvedeného v tejto prílohe (hárok MU Budova 1 )</a:t>
            </a:r>
          </a:p>
          <a:p>
            <a:pPr marL="114300" indent="0">
              <a:buNone/>
            </a:pP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naložiť s podmienkou č. 6 , </a:t>
            </a:r>
            <a:r>
              <a:rPr lang="sk-SK" i="1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Príloha č.8 Výzvy Zásada nespôsobovať významnú škodu-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opätovné využitie dreva v stavbe, pravdepodobne väčšina dreva nebude v technickom stave, aby sa mohlo opätovne použiť?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iadateľ je povinný predložiť relevantný doklad, ktorý bude deklarovať, že najmenej 70% dreva bolo recyklovaných resp. opätovne použitých</a:t>
            </a:r>
          </a:p>
          <a:p>
            <a:pPr marL="114300" indent="0">
              <a:buNone/>
            </a:pP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Sú oprávnené výdavky na rekonštrukciu striech, výťahov, odkvapové chodníky, radiátory, regulačné hlavice?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vyvolaná investícia  ako investícia do infraštruktúry, ktorá nie je oprávnená z hľadiska PPP č. 7 avšak je nevyhnutne potrebná na realizáciu hlavnej aktivity je v rámci výzvy oprávnená</a:t>
            </a:r>
          </a:p>
          <a:p>
            <a:pPr marL="114300" indent="0">
              <a:buNone/>
            </a:pPr>
            <a:endParaRPr lang="sk-SK" dirty="0" smtClean="0">
              <a:solidFill>
                <a:srgbClr val="FFC000"/>
              </a:solidFill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dirty="0">
              <a:solidFill>
                <a:schemeClr val="tx1"/>
              </a:solidFill>
            </a:endParaRPr>
          </a:p>
        </p:txBody>
      </p:sp>
      <p:pic>
        <p:nvPicPr>
          <p:cNvPr id="4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21122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5861"/>
          </a:xfrm>
        </p:spPr>
        <p:txBody>
          <a:bodyPr/>
          <a:lstStyle/>
          <a:p>
            <a:r>
              <a:rPr lang="sk-SK" sz="22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Často kladené otázky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77334" y="1325461"/>
            <a:ext cx="10010240" cy="4615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Musí </a:t>
            </a:r>
            <a:r>
              <a:rPr lang="sk-SK" dirty="0" err="1">
                <a:solidFill>
                  <a:schemeClr val="tx1"/>
                </a:solidFill>
                <a:latin typeface="Bahnschrift Condensed" panose="020B0502040204020203" pitchFamily="34" charset="0"/>
              </a:rPr>
              <a:t>fotovoltika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</a:rPr>
              <a:t> spĺňať všetky nároky výzvy (napr. podľa prílohy 8 ), aj keď nie je oprávnený výdavok (máme hospodársku činnosť - hradíme ju z vlastných zdrojov)?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– ak nie je FVE v predloženej </a:t>
            </a:r>
            <a:r>
              <a:rPr lang="sk-SK" dirty="0" err="1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ŽoNFP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 oprávneným výdavkom nemusí spĺňať podmienky podľa </a:t>
            </a:r>
            <a:r>
              <a:rPr lang="sk-SK" i="1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Prílohy č.8 výzvy Zásada </a:t>
            </a:r>
            <a:r>
              <a:rPr lang="sk-SK" i="1" dirty="0">
                <a:solidFill>
                  <a:srgbClr val="FF9900"/>
                </a:solidFill>
                <a:latin typeface="Bahnschrift Condensed" panose="020B0502040204020203" pitchFamily="34" charset="0"/>
              </a:rPr>
              <a:t>nespôsobovať významnú </a:t>
            </a:r>
            <a:r>
              <a:rPr lang="sk-SK" i="1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škodu  </a:t>
            </a:r>
          </a:p>
          <a:p>
            <a:pPr marL="0" indent="0">
              <a:buNone/>
            </a:pP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</a:rPr>
              <a:t>V predmetnom bode navrhujeme v rámci hlavných aktivít, ktoré sú rozdelené do písm. a) až s), zvážiť ich jednoduchšie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/ prehľadnejšie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</a:rPr>
              <a:t>prerozdelenie, resp. ponechať rozdelenie na úroveň hlavných aktivít 2.1.2 Zlepšovanie energetickej hospodárnosti a obnovy verejných budov a 2.2.2 Podpora zariadení využívajúcich OZE vrátane zariadení, ktoré sú súčasťou systému zásobovania energiou verejných 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budov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- poskytovateľ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</a:rPr>
              <a:t>definuje rozdelenie na jednotlivé aktivity z dôvodu prehľadnosti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a plánovaného stanovenia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</a:rPr>
              <a:t>zjednodušeného vykazovania výdavkov pre budúce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výzvy,  z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</a:rPr>
              <a:t>pohľadu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poskytovateľa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</a:rPr>
              <a:t>je účelné a žiadúce ponechanie rozdelenia aktivít v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uvedenom rozsahu</a:t>
            </a:r>
            <a:endParaRPr lang="sk-SK" dirty="0">
              <a:solidFill>
                <a:srgbClr val="FF9900"/>
              </a:solidFill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V budove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</a:rPr>
              <a:t>zdravotného strediska, v ktorej sa nachádzajú iba obvodné ambulancie (napr. všeobecný lekár, zubár, detský lekár) platiace 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prenájom, je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</a:rPr>
              <a:t>možné 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uvedené považovať za skutočnosť, že nie je vykonávaná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</a:rPr>
              <a:t>žiadna hospodárska činnosť?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– žiadateľ je povinný postupovať v zmysle </a:t>
            </a:r>
            <a:r>
              <a:rPr lang="sk-SK" i="1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Prílohy č.4b výzvy Test lokálneho charakteru hospodárskych činností ,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Nemocnice/zdravotnícke zariadenia /zdravotné strediská. Ak je výsledkom uvedeného testu lokálny charakter hospodárskych činností, žiadateľ sa v rámci </a:t>
            </a:r>
            <a:r>
              <a:rPr lang="sk-SK" i="1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Prílohy č.7 podrobný rozpočet projektu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, </a:t>
            </a:r>
            <a:r>
              <a:rPr lang="sk-SK" i="1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hárok MU Budova X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nevyjadruje k existencii hospodárskej činnosti a to sprievodnej ako aj inej ako sprievodnej (uvedené bunky sa sfarbia šedou)   </a:t>
            </a:r>
            <a:endParaRPr lang="sk-SK" dirty="0">
              <a:solidFill>
                <a:srgbClr val="FF9900"/>
              </a:solidFill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endParaRPr lang="sk-SK" dirty="0">
              <a:solidFill>
                <a:srgbClr val="FFC0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4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16814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13857"/>
          </a:xfrm>
        </p:spPr>
        <p:txBody>
          <a:bodyPr>
            <a:normAutofit fontScale="90000"/>
          </a:bodyPr>
          <a:lstStyle/>
          <a:p>
            <a:r>
              <a:rPr lang="sk-SK" sz="22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Často kladené otázky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77334" y="1199626"/>
            <a:ext cx="9909572" cy="4370663"/>
          </a:xfrm>
        </p:spPr>
        <p:txBody>
          <a:bodyPr/>
          <a:lstStyle/>
          <a:p>
            <a:pPr marL="0" indent="0">
              <a:buNone/>
            </a:pP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</a:rPr>
              <a:t>Obecná budova, v ktorej sa okrem iného nachádzajú </a:t>
            </a:r>
            <a:r>
              <a:rPr lang="sk-SK" dirty="0" err="1">
                <a:solidFill>
                  <a:schemeClr val="tx1"/>
                </a:solidFill>
                <a:latin typeface="Bahnschrift Condensed" panose="020B0502040204020203" pitchFamily="34" charset="0"/>
              </a:rPr>
              <a:t>vinotéka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</a:rPr>
              <a:t>, pošta, reštaurácia a 2 obvodné ambulancie platiace prenájom. V prípade </a:t>
            </a:r>
            <a:r>
              <a:rPr lang="sk-SK" dirty="0" err="1">
                <a:solidFill>
                  <a:schemeClr val="tx1"/>
                </a:solidFill>
                <a:latin typeface="Bahnschrift Condensed" panose="020B0502040204020203" pitchFamily="34" charset="0"/>
              </a:rPr>
              <a:t>vinotéky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</a:rPr>
              <a:t>, pošty a reštaurácie sú vyčíslované sprievodne hospodárske činností do 20 %. Je nutné do uvedeného výpočtu zahrnúť aj plochu a čas pre 2 obvodné ambulancie, alebo v prípade obvodných ambulancií je možné uvažovať s tým, že nie je v rámci nich vykonávaná žiadna hospodárska činnosť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?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–ak bude predmetom </a:t>
            </a:r>
            <a:r>
              <a:rPr lang="sk-SK" dirty="0" err="1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ŽoNFP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 obecná budova, v zmysle výzvy je hospodárska činnosť možná v rozsahu 20%, obvodné ambulancie v uvedenom prípade žiadateľ musí započítať do výpočtu  hospodárskej činnosti</a:t>
            </a:r>
          </a:p>
          <a:p>
            <a:pPr marL="0" indent="0">
              <a:buNone/>
            </a:pP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Súčasné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</a:rPr>
              <a:t>nastavenie podmienok výzvy vylučuje použitie postupu verejného obstarávania zmluvnou dokumentáciou „Naprojektuj a Postav kontrakt (Žltý </a:t>
            </a:r>
            <a:r>
              <a:rPr lang="sk-SK" dirty="0" err="1">
                <a:solidFill>
                  <a:schemeClr val="tx1"/>
                </a:solidFill>
                <a:latin typeface="Bahnschrift Condensed" panose="020B0502040204020203" pitchFamily="34" charset="0"/>
              </a:rPr>
              <a:t>Fidic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</a:rPr>
              <a:t>)“, tak 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ako je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</a:rPr>
              <a:t>zvolený zo strany vybraných žiadateľov. Nebude možné predložiť projektovú dokumentáciu, nakoľko sa bude realizovať až po </a:t>
            </a:r>
            <a:r>
              <a:rPr lang="sk-SK" dirty="0" err="1">
                <a:solidFill>
                  <a:schemeClr val="tx1"/>
                </a:solidFill>
                <a:latin typeface="Bahnschrift Condensed" panose="020B0502040204020203" pitchFamily="34" charset="0"/>
              </a:rPr>
              <a:t>vysúťažení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</a:rPr>
              <a:t> dodávateľa, ktorý zabezpečí projekčnú činnosť ako aj realizáciu 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stavby, rovnako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</a:rPr>
              <a:t>sa to týka povinnosti predložiť detailný výkaz výmer a stavebné 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povolenie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-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ak bude žiadateľ postupovať prostredníctvom „Žltého </a:t>
            </a:r>
            <a:r>
              <a:rPr lang="sk-SK" dirty="0" err="1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fidicu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“ pri predkladaní projektového zámeru bude uvedené v kompetencii Rady partnerstva resp. Kooperačnej rady UMR, ak takýto projektový zámer bude schválený, žiadateľ má dostatočný </a:t>
            </a:r>
            <a:r>
              <a:rPr lang="sk-SK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časový </a:t>
            </a:r>
            <a:r>
              <a:rPr lang="sk-SK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priestor (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12 mesiacov ) na predloženie takejto </a:t>
            </a:r>
            <a:r>
              <a:rPr lang="sk-SK" dirty="0" err="1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ŽoNFP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 na SIEA, kde už však žiadateľ predloží konkrétnu </a:t>
            </a:r>
            <a:r>
              <a:rPr lang="sk-SK" dirty="0" err="1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vysúťaženú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</a:rPr>
              <a:t> dokumentáciu v súlade s aktivitami projektu ako aj v súlade s oprávnenými výdavkami projektu v zmysle výzvy</a:t>
            </a:r>
            <a:endParaRPr lang="sk-SK" dirty="0">
              <a:solidFill>
                <a:srgbClr val="FF99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4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60982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48081"/>
          </a:xfrm>
        </p:spPr>
        <p:txBody>
          <a:bodyPr>
            <a:normAutofit/>
          </a:bodyPr>
          <a:lstStyle/>
          <a:p>
            <a:r>
              <a:rPr lang="sk-SK" sz="2200" dirty="0">
                <a:solidFill>
                  <a:srgbClr val="FF000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Často kladené otázky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77333" y="1593907"/>
            <a:ext cx="10010241" cy="3766657"/>
          </a:xfrm>
        </p:spPr>
        <p:txBody>
          <a:bodyPr/>
          <a:lstStyle/>
          <a:p>
            <a:pPr marL="0" indent="0">
              <a:buNone/>
            </a:pPr>
            <a:r>
              <a:rPr lang="sk-SK" i="1" dirty="0" smtClean="0">
                <a:solidFill>
                  <a:srgbClr val="00000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Príloha č.4c výzvy Dokument súladu projektu s pravidlami štátnej pomoci  </a:t>
            </a:r>
            <a:r>
              <a:rPr lang="sk-SK" dirty="0" smtClean="0">
                <a:solidFill>
                  <a:srgbClr val="00000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v </a:t>
            </a:r>
            <a:r>
              <a:rPr lang="sk-SK" dirty="0">
                <a:solidFill>
                  <a:srgbClr val="00000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rámci písmena d) prvej otázky sa hovorí o špecializovaných </a:t>
            </a:r>
            <a:r>
              <a:rPr lang="sk-SK" dirty="0" smtClean="0">
                <a:solidFill>
                  <a:srgbClr val="00000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službách, vzhľadom </a:t>
            </a:r>
            <a:r>
              <a:rPr lang="sk-SK" dirty="0">
                <a:solidFill>
                  <a:srgbClr val="00000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na skutočnosť, že v rámci sociálnych služieb nepoznáme termín špecializované služby, ale sociálne služby v špecializovanom zariadení, navrhujeme bližšie definovať, o aké služby sa má </a:t>
            </a:r>
            <a:r>
              <a:rPr lang="sk-SK" dirty="0" smtClean="0">
                <a:solidFill>
                  <a:srgbClr val="00000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jednať, zároveň </a:t>
            </a:r>
            <a:r>
              <a:rPr lang="sk-SK" dirty="0">
                <a:solidFill>
                  <a:srgbClr val="00000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požadujeme, aby do testu lokálneho charakteru neboli zaradené práve sociálne služby v špecializovanom zariadení (napr. zariadenia pre pacientov s poruchami </a:t>
            </a:r>
            <a:r>
              <a:rPr lang="sk-SK" dirty="0" err="1">
                <a:solidFill>
                  <a:srgbClr val="00000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autistického</a:t>
            </a:r>
            <a:r>
              <a:rPr lang="sk-SK" dirty="0">
                <a:solidFill>
                  <a:srgbClr val="00000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 spektra, stareckou demenciou, </a:t>
            </a:r>
            <a:r>
              <a:rPr lang="sk-SK" dirty="0" err="1">
                <a:solidFill>
                  <a:srgbClr val="00000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alzheimerom</a:t>
            </a:r>
            <a:r>
              <a:rPr lang="sk-SK" dirty="0">
                <a:solidFill>
                  <a:srgbClr val="00000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 a pod.), a to z dôvodu, že tieto služby majú lokálny </a:t>
            </a:r>
            <a:r>
              <a:rPr lang="sk-SK" dirty="0" smtClean="0">
                <a:solidFill>
                  <a:srgbClr val="00000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charakter </a:t>
            </a:r>
            <a:r>
              <a:rPr lang="sk-SK" dirty="0" smtClean="0">
                <a:solidFill>
                  <a:srgbClr val="FFC00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- uvedená požiadavka bola zaslaná </a:t>
            </a:r>
            <a:r>
              <a:rPr lang="sk-SK" dirty="0">
                <a:solidFill>
                  <a:srgbClr val="FF990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na Protimonopolný úrad SR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(koordinátor štátnej pomoci)</a:t>
            </a:r>
          </a:p>
          <a:p>
            <a:pPr marL="0" indent="0">
              <a:buNone/>
            </a:pPr>
            <a:r>
              <a:rPr lang="sk-SK" i="1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PPP č.6. </a:t>
            </a:r>
            <a:r>
              <a:rPr lang="sk-SK" i="1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Podmienky splnenia kritérií pre výber </a:t>
            </a:r>
            <a:r>
              <a:rPr lang="sk-SK" i="1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projektov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, žiadame 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vysvetliť spôsob vyhodnotenia súladu navrhovaného projektu s čl. 9 Dohovoru OSN o právach osôb so zdravotným postihnutím na základe </a:t>
            </a:r>
            <a:r>
              <a:rPr lang="sk-SK" dirty="0" err="1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Checklistu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 – Vyhlásenie o bezbariérovej prístupnosti, spracované gestorom HP, na základe ktorých je žiadateľ schopný pre svoje vlastné potreby pred vydaním čestného vyhlásenia kvalifikovane verifikovať dosiahnutie súladu ním navrhovaného projektu s požiadavkami týkajúcimi sa plnenia HP, nakoľko nám v predmetnom znení nie je </a:t>
            </a:r>
            <a:r>
              <a:rPr lang="sk-SK" dirty="0" smtClean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zrejmý</a:t>
            </a:r>
            <a:r>
              <a:rPr lang="sk-SK" dirty="0">
                <a:solidFill>
                  <a:schemeClr val="tx1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– uvedená </a:t>
            </a:r>
            <a:r>
              <a:rPr lang="sk-SK" dirty="0" smtClean="0">
                <a:solidFill>
                  <a:srgbClr val="FF990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požiadavka bola zaslaná na gestora HP</a:t>
            </a:r>
            <a:endParaRPr lang="sk-SK" dirty="0">
              <a:solidFill>
                <a:srgbClr val="FF99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4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05535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6979640" y="4981695"/>
            <a:ext cx="2718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Ďakujeme </a:t>
            </a:r>
            <a:r>
              <a:rPr lang="sk-SK" dirty="0">
                <a:solidFill>
                  <a:srgbClr val="0070C0"/>
                </a:solidFill>
                <a:latin typeface="Bahnschrift Condensed" panose="020B0502040204020203" pitchFamily="34" charset="0"/>
                <a:cs typeface="Calibri" panose="020F0502020204030204" pitchFamily="34" charset="0"/>
              </a:rPr>
              <a:t>za pozornosť</a:t>
            </a:r>
            <a:endParaRPr lang="sk-SK" dirty="0">
              <a:solidFill>
                <a:srgbClr val="0070C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7" y="5941053"/>
            <a:ext cx="7036332" cy="678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51" y="771788"/>
            <a:ext cx="5679347" cy="3773770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6" name="Zástupný objekt pre text 5"/>
          <p:cNvSpPr>
            <a:spLocks noGrp="1"/>
          </p:cNvSpPr>
          <p:nvPr>
            <p:ph type="body" idx="1"/>
          </p:nvPr>
        </p:nvSpPr>
        <p:spPr>
          <a:xfrm>
            <a:off x="677335" y="4630723"/>
            <a:ext cx="5069124" cy="1310329"/>
          </a:xfrm>
        </p:spPr>
        <p:txBody>
          <a:bodyPr>
            <a:normAutofit fontScale="55000" lnSpcReduction="20000"/>
          </a:bodyPr>
          <a:lstStyle/>
          <a:p>
            <a:endParaRPr lang="sk-SK" dirty="0" smtClean="0">
              <a:latin typeface="Bahnschrift Condensed" panose="020B0502040204020203" pitchFamily="34" charset="0"/>
            </a:endParaRPr>
          </a:p>
          <a:p>
            <a:r>
              <a:rPr lang="sk-SK" sz="2900" dirty="0">
                <a:latin typeface="Bahnschrift Condensed" panose="020B0502040204020203" pitchFamily="34" charset="0"/>
              </a:rPr>
              <a:t>Viac informácií môžete získať elektronickou formou prostredníctvom mailu iui@siea.gov.sk alebo telefonicky na </a:t>
            </a:r>
            <a:r>
              <a:rPr lang="sk-SK" sz="2900" dirty="0" smtClean="0">
                <a:latin typeface="Bahnschrift Condensed" panose="020B0502040204020203" pitchFamily="34" charset="0"/>
              </a:rPr>
              <a:t>číslach </a:t>
            </a:r>
            <a:r>
              <a:rPr lang="sk-SK" sz="2900" dirty="0">
                <a:latin typeface="Bahnschrift Condensed" panose="020B0502040204020203" pitchFamily="34" charset="0"/>
              </a:rPr>
              <a:t>+421 2 58 248 451 / </a:t>
            </a:r>
            <a:r>
              <a:rPr lang="sk-SK" sz="2900" dirty="0" smtClean="0">
                <a:latin typeface="Bahnschrift Condensed" panose="020B0502040204020203" pitchFamily="34" charset="0"/>
              </a:rPr>
              <a:t>462</a:t>
            </a:r>
          </a:p>
          <a:p>
            <a:r>
              <a:rPr lang="sk-SK" sz="2900" dirty="0" smtClean="0">
                <a:latin typeface="Bahnschrift Condensed" panose="020B0502040204020203" pitchFamily="34" charset="0"/>
              </a:rPr>
              <a:t> </a:t>
            </a:r>
            <a:r>
              <a:rPr lang="sk-SK" sz="2900" dirty="0" smtClean="0"/>
              <a:t> </a:t>
            </a:r>
            <a:endParaRPr lang="sk-SK" sz="2900" dirty="0"/>
          </a:p>
        </p:txBody>
      </p:sp>
    </p:spTree>
    <p:extLst>
      <p:ext uri="{BB962C8B-B14F-4D97-AF65-F5344CB8AC3E}">
        <p14:creationId xmlns:p14="http://schemas.microsoft.com/office/powerpoint/2010/main" val="142346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1116</TotalTime>
  <Words>4232</Words>
  <Application>Microsoft Office PowerPoint</Application>
  <PresentationFormat>Širokouhlá</PresentationFormat>
  <Paragraphs>258</Paragraphs>
  <Slides>25</Slides>
  <Notes>12</Notes>
  <HiddenSlides>0</HiddenSlides>
  <MMClips>0</MMClips>
  <ScaleCrop>false</ScaleCrop>
  <HeadingPairs>
    <vt:vector size="6" baseType="variant">
      <vt:variant>
        <vt:lpstr>Použité písma</vt:lpstr>
      </vt:variant>
      <vt:variant>
        <vt:i4>9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25</vt:i4>
      </vt:variant>
    </vt:vector>
  </HeadingPairs>
  <TitlesOfParts>
    <vt:vector size="35" baseType="lpstr">
      <vt:lpstr>Arial</vt:lpstr>
      <vt:lpstr>Bahnschrift Condensed</vt:lpstr>
      <vt:lpstr>Bahnschrift Light Condensed</vt:lpstr>
      <vt:lpstr>Bahnschrift SemiBold Condensed</vt:lpstr>
      <vt:lpstr>Calibri</vt:lpstr>
      <vt:lpstr>Symbol</vt:lpstr>
      <vt:lpstr>Times New Roman</vt:lpstr>
      <vt:lpstr>Trebuchet MS</vt:lpstr>
      <vt:lpstr>Wingdings 3</vt:lpstr>
      <vt:lpstr>Fazeta</vt:lpstr>
      <vt:lpstr>Prezentácia programu PowerPoint</vt:lpstr>
      <vt:lpstr>Výzva na podporu energetickej efektívnosti a využívania OZE vo verejných budovách</vt:lpstr>
      <vt:lpstr>Prezentácia programu PowerPoint</vt:lpstr>
      <vt:lpstr>Súbor podmienok, ktorých splnenie je nevyhnutným predpokladom na schválenie ŽoNFP   PPP č.1 Právna forma  - oprávnenými žiadateľmi sú subjekty územnej samosprávy, konkrétne: obce, mestá, vyššie územné celky a nimi     zriadené rozpočtové organizácie a príspevkové organizácie  - oprávnený žiadateľ v ŽoNFP musí byť zhodný s oprávneným žiadateľom uvedeným v projektovom zámere IÚI, ktorý bol     schválený príslušnou Radou partnerstva alebo Kooperačnou radou UMR</vt:lpstr>
      <vt:lpstr>        Podmienky poskytnutia príspevku  </vt:lpstr>
      <vt:lpstr>        </vt:lpstr>
      <vt:lpstr>         </vt:lpstr>
      <vt:lpstr>  </vt:lpstr>
      <vt:lpstr>Prezentácia programu PowerPoint</vt:lpstr>
      <vt:lpstr>PPP č.5 Podmienka oprávnenosti aktivít projektu  </vt:lpstr>
      <vt:lpstr>PPP č.6 Podmienky splnenia kritérií pre výber projektov Vylučujúce kritériá podľa čl. 73 NSU - projekt je v súlade s Chartou základných práv EÚ, - žiadateľ nesmie ukončiť fyzickú realizáciu všetkých oprávnených aktivít projektu pred predložením ŽoNFP  PPP č.7 Podmienka, že projekt je realizovaný na oprávnenom území - oprávnené územie je celé územie Slovenskej republiky.  PPP č.8 Podmienka mať vysporiadané majetkovo-právne vzťahy - verejná budova, (pozemok) na ktorej dochádza k realizácii projektu, musí byť vo výlučnom vlastníctve alebo v    podielovom spoluvlastníctve výlučne štátu a/alebo subjektov územnej samosprávy, stavba môže byť v správe alebo v     nájme žiadateľa.  - fotovoltické zariadenie/fotovoltická elektráreň môže byť umiestnené iba na stavbe /pozemku vo výlučnom vlastníctve      alebo v podielovom spoluvlastníctve štátu, subjektov územnej samosprávy </vt:lpstr>
      <vt:lpstr>        </vt:lpstr>
      <vt:lpstr>         </vt:lpstr>
      <vt:lpstr>V prípade ak celkový rozpočet projektu IÚI v ŽoNFP podanej žiadateľom je oproti indikatívnemu rozpočtu schváleného PZ IÚI vyšší o 10 % a viac, poskytovateľ vydá rozhodnutie o neschválení ŽoNFP V prípade ak celkový rozpočet projektu IÚI v ŽoNFP podanej žiadateľom je oproti indikatívnemu rozpočtu schváleného PZ IÚI vyšší    o menej ako 10 %, poskytovateľ o ŽoNFP koná bez potreby ďalšieho schvaľovania prostredníctvom Rady partnerstva alebo   Kooperačnej rady UMR.</vt:lpstr>
      <vt:lpstr>Prezentácia programu PowerPoint</vt:lpstr>
      <vt:lpstr> </vt:lpstr>
      <vt:lpstr>Zoznam príloh ŽoNFP </vt:lpstr>
      <vt:lpstr> </vt:lpstr>
      <vt:lpstr> </vt:lpstr>
      <vt:lpstr>Často kladené otázky </vt:lpstr>
      <vt:lpstr>Často kladené otázky </vt:lpstr>
      <vt:lpstr>Často kladené otázky</vt:lpstr>
      <vt:lpstr>Často kladené otázky</vt:lpstr>
      <vt:lpstr>Často kladené otázky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Losonska Martina</dc:creator>
  <cp:lastModifiedBy>Letenay Zdenko</cp:lastModifiedBy>
  <cp:revision>121</cp:revision>
  <dcterms:created xsi:type="dcterms:W3CDTF">2024-01-17T12:46:29Z</dcterms:created>
  <dcterms:modified xsi:type="dcterms:W3CDTF">2025-02-13T07:32:30Z</dcterms:modified>
</cp:coreProperties>
</file>