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2" r:id="rId1"/>
  </p:sldMasterIdLst>
  <p:notesMasterIdLst>
    <p:notesMasterId r:id="rId24"/>
  </p:notesMasterIdLst>
  <p:handoutMasterIdLst>
    <p:handoutMasterId r:id="rId25"/>
  </p:handoutMasterIdLst>
  <p:sldIdLst>
    <p:sldId id="742" r:id="rId2"/>
    <p:sldId id="799" r:id="rId3"/>
    <p:sldId id="802" r:id="rId4"/>
    <p:sldId id="800" r:id="rId5"/>
    <p:sldId id="801" r:id="rId6"/>
    <p:sldId id="743" r:id="rId7"/>
    <p:sldId id="761" r:id="rId8"/>
    <p:sldId id="763" r:id="rId9"/>
    <p:sldId id="764" r:id="rId10"/>
    <p:sldId id="766" r:id="rId11"/>
    <p:sldId id="783" r:id="rId12"/>
    <p:sldId id="760" r:id="rId13"/>
    <p:sldId id="778" r:id="rId14"/>
    <p:sldId id="791" r:id="rId15"/>
    <p:sldId id="795" r:id="rId16"/>
    <p:sldId id="792" r:id="rId17"/>
    <p:sldId id="793" r:id="rId18"/>
    <p:sldId id="794" r:id="rId19"/>
    <p:sldId id="796" r:id="rId20"/>
    <p:sldId id="797" r:id="rId21"/>
    <p:sldId id="798" r:id="rId22"/>
    <p:sldId id="803" r:id="rId23"/>
  </p:sldIdLst>
  <p:sldSz cx="9144000" cy="5143500" type="screen16x9"/>
  <p:notesSz cx="6797675" cy="9926638"/>
  <p:defaultTextStyle>
    <a:defPPr>
      <a:defRPr lang="en-US"/>
    </a:defPPr>
    <a:lvl1pPr marL="0" algn="l" defTabSz="76794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3971" algn="l" defTabSz="76794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67942" algn="l" defTabSz="76794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51913" algn="l" defTabSz="76794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35885" algn="l" defTabSz="76794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19856" algn="l" defTabSz="76794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03827" algn="l" defTabSz="76794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687798" algn="l" defTabSz="76794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071770" algn="l" defTabSz="76794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5480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pos="363" userDrawn="1">
          <p15:clr>
            <a:srgbClr val="A4A3A4"/>
          </p15:clr>
        </p15:guide>
        <p15:guide id="6" pos="3220" userDrawn="1">
          <p15:clr>
            <a:srgbClr val="A4A3A4"/>
          </p15:clr>
        </p15:guide>
        <p15:guide id="7" pos="90" userDrawn="1">
          <p15:clr>
            <a:srgbClr val="A4A3A4"/>
          </p15:clr>
        </p15:guide>
        <p15:guide id="8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CA3C"/>
    <a:srgbClr val="708792"/>
    <a:srgbClr val="18BAA8"/>
    <a:srgbClr val="C8D3D8"/>
    <a:srgbClr val="0E6EB6"/>
    <a:srgbClr val="7494A4"/>
    <a:srgbClr val="F68A42"/>
    <a:srgbClr val="9ACC00"/>
    <a:srgbClr val="000000"/>
    <a:srgbClr val="90AB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84" autoAdjust="0"/>
    <p:restoredTop sz="89378" autoAdjust="0"/>
  </p:normalViewPr>
  <p:slideViewPr>
    <p:cSldViewPr snapToGrid="0" snapToObjects="1">
      <p:cViewPr varScale="1">
        <p:scale>
          <a:sx n="104" d="100"/>
          <a:sy n="104" d="100"/>
        </p:scale>
        <p:origin x="132" y="360"/>
      </p:cViewPr>
      <p:guideLst>
        <p:guide pos="5480"/>
        <p:guide pos="2880"/>
        <p:guide pos="363"/>
        <p:guide pos="3220"/>
        <p:guide pos="9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02" d="100"/>
          <a:sy n="102" d="100"/>
        </p:scale>
        <p:origin x="-3510" y="-96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Trebuchet MS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94CB2D-72F5-5C4E-93D3-E8E8F059BBA5}" type="datetimeFigureOut">
              <a:rPr lang="en-US" smtClean="0">
                <a:latin typeface="Trebuchet MS" pitchFamily="34" charset="0"/>
              </a:rPr>
              <a:t>5/29/2024</a:t>
            </a:fld>
            <a:endParaRPr lang="en-US" dirty="0">
              <a:latin typeface="Trebuchet MS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Trebuchet MS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49E0F-067E-034A-A3D7-0C57F78FBA91}" type="slidenum">
              <a:rPr lang="en-US" smtClean="0">
                <a:latin typeface="Trebuchet MS" pitchFamily="34" charset="0"/>
              </a:rPr>
              <a:t>‹#›</a:t>
            </a:fld>
            <a:endParaRPr lang="en-US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9999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rebuchet MS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rebuchet MS" pitchFamily="34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5/29/2024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rebuchet MS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rebuchet MS" pitchFamily="34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83971" rtl="0" eaLnBrk="1" latinLnBrk="0" hangingPunct="1">
      <a:defRPr sz="1000"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383971" algn="l" defTabSz="383971" rtl="0" eaLnBrk="1" latinLnBrk="0" hangingPunct="1">
      <a:defRPr sz="1000"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767942" algn="l" defTabSz="383971" rtl="0" eaLnBrk="1" latinLnBrk="0" hangingPunct="1">
      <a:defRPr sz="1000"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151913" algn="l" defTabSz="383971" rtl="0" eaLnBrk="1" latinLnBrk="0" hangingPunct="1">
      <a:defRPr sz="1000"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535885" algn="l" defTabSz="383971" rtl="0" eaLnBrk="1" latinLnBrk="0" hangingPunct="1">
      <a:defRPr sz="1000"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1919856" algn="l" defTabSz="38397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03827" algn="l" defTabSz="38397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87798" algn="l" defTabSz="38397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71770" algn="l" defTabSz="38397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146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Po</a:t>
            </a:r>
            <a:r>
              <a:rPr lang="sk-SK" baseline="0" dirty="0" smtClean="0"/>
              <a:t> vytvorení JETA aliancie a jej skonsolidovaní budeme ďalej pokračovať v realizácii aktivít projektu podľa pokynov tvorcov 1. digitálneho nástroja a projektového konzorcia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287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161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4141550"/>
            <a:ext cx="9144000" cy="9974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453472" y="4319789"/>
            <a:ext cx="2998787" cy="586195"/>
          </a:xfrm>
        </p:spPr>
        <p:txBody>
          <a:bodyPr>
            <a:noAutofit/>
          </a:bodyPr>
          <a:lstStyle>
            <a:lvl1pPr marL="0" marR="0" indent="0" algn="l" defTabSz="913878" rtl="0" eaLnBrk="1" fontAlgn="auto" latinLnBrk="0" hangingPunct="1">
              <a:lnSpc>
                <a:spcPts val="18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80000"/>
              <a:buFont typeface="Wingdings 2" pitchFamily="18" charset="2"/>
              <a:buNone/>
              <a:tabLst/>
              <a:defRPr sz="1300">
                <a:solidFill>
                  <a:schemeClr val="tx1"/>
                </a:solidFill>
              </a:defRPr>
            </a:lvl1pPr>
          </a:lstStyle>
          <a:p>
            <a:pPr marL="0" marR="0" lvl="0" indent="0" algn="l" defTabSz="9138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lang="en-GB" sz="1300" dirty="0">
                <a:latin typeface="Trebuchet MS" panose="020B0603020202020204" pitchFamily="34" charset="0"/>
              </a:rPr>
              <a:t>Meeting </a:t>
            </a:r>
            <a:r>
              <a:rPr lang="en-GB" sz="1300" dirty="0" err="1">
                <a:latin typeface="Trebuchet MS" panose="020B0603020202020204" pitchFamily="34" charset="0"/>
              </a:rPr>
              <a:t>xy</a:t>
            </a:r>
            <a:r>
              <a:rPr lang="en-GB" sz="1300" dirty="0">
                <a:latin typeface="Trebuchet MS" panose="020B0603020202020204" pitchFamily="34" charset="0"/>
              </a:rPr>
              <a:t/>
            </a:r>
            <a:br>
              <a:rPr lang="en-GB" sz="1300" dirty="0">
                <a:latin typeface="Trebuchet MS" panose="020B0603020202020204" pitchFamily="34" charset="0"/>
              </a:rPr>
            </a:br>
            <a:r>
              <a:rPr lang="en-GB" sz="1300" dirty="0">
                <a:latin typeface="Trebuchet MS" panose="020B0603020202020204" pitchFamily="34" charset="0"/>
              </a:rPr>
              <a:t>Place | DD Month YYYY</a:t>
            </a:r>
          </a:p>
          <a:p>
            <a:pPr lvl="0"/>
            <a:endParaRPr lang="de-AT" dirty="0"/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358775" y="1122934"/>
            <a:ext cx="6524625" cy="981075"/>
          </a:xfrm>
        </p:spPr>
        <p:txBody>
          <a:bodyPr>
            <a:normAutofit/>
          </a:bodyPr>
          <a:lstStyle>
            <a:lvl1pPr marL="0" indent="0">
              <a:buNone/>
              <a:defRPr sz="3000" baseline="0"/>
            </a:lvl1pPr>
          </a:lstStyle>
          <a:p>
            <a:pPr lvl="0"/>
            <a:r>
              <a:rPr lang="de-AT" dirty="0" err="1"/>
              <a:t>Presentation</a:t>
            </a:r>
            <a:r>
              <a:rPr lang="de-AT" dirty="0"/>
              <a:t> Title</a:t>
            </a:r>
          </a:p>
        </p:txBody>
      </p:sp>
      <p:sp>
        <p:nvSpPr>
          <p:cNvPr id="3" name="Freeform 7"/>
          <p:cNvSpPr>
            <a:spLocks noEditPoints="1"/>
          </p:cNvSpPr>
          <p:nvPr userDrawn="1"/>
        </p:nvSpPr>
        <p:spPr bwMode="auto">
          <a:xfrm rot="2654194">
            <a:off x="5682589" y="1643205"/>
            <a:ext cx="1775365" cy="1289096"/>
          </a:xfrm>
          <a:custGeom>
            <a:avLst/>
            <a:gdLst>
              <a:gd name="T0" fmla="*/ 2517 w 2752"/>
              <a:gd name="T1" fmla="*/ 1203 h 1998"/>
              <a:gd name="T2" fmla="*/ 2200 w 2752"/>
              <a:gd name="T3" fmla="*/ 1355 h 1998"/>
              <a:gd name="T4" fmla="*/ 2094 w 2752"/>
              <a:gd name="T5" fmla="*/ 1315 h 1998"/>
              <a:gd name="T6" fmla="*/ 2052 w 2752"/>
              <a:gd name="T7" fmla="*/ 1357 h 1998"/>
              <a:gd name="T8" fmla="*/ 1285 w 2752"/>
              <a:gd name="T9" fmla="*/ 1100 h 1998"/>
              <a:gd name="T10" fmla="*/ 1051 w 2752"/>
              <a:gd name="T11" fmla="*/ 791 h 1998"/>
              <a:gd name="T12" fmla="*/ 308 w 2752"/>
              <a:gd name="T13" fmla="*/ 486 h 1998"/>
              <a:gd name="T14" fmla="*/ 323 w 2752"/>
              <a:gd name="T15" fmla="*/ 438 h 1998"/>
              <a:gd name="T16" fmla="*/ 539 w 2752"/>
              <a:gd name="T17" fmla="*/ 250 h 1998"/>
              <a:gd name="T18" fmla="*/ 640 w 2752"/>
              <a:gd name="T19" fmla="*/ 233 h 1998"/>
              <a:gd name="T20" fmla="*/ 528 w 2752"/>
              <a:gd name="T21" fmla="*/ 188 h 1998"/>
              <a:gd name="T22" fmla="*/ 305 w 2752"/>
              <a:gd name="T23" fmla="*/ 390 h 1998"/>
              <a:gd name="T24" fmla="*/ 215 w 2752"/>
              <a:gd name="T25" fmla="*/ 364 h 1998"/>
              <a:gd name="T26" fmla="*/ 123 w 2752"/>
              <a:gd name="T27" fmla="*/ 57 h 1998"/>
              <a:gd name="T28" fmla="*/ 3 w 2752"/>
              <a:gd name="T29" fmla="*/ 68 h 1998"/>
              <a:gd name="T30" fmla="*/ 82 w 2752"/>
              <a:gd name="T31" fmla="*/ 120 h 1998"/>
              <a:gd name="T32" fmla="*/ 172 w 2752"/>
              <a:gd name="T33" fmla="*/ 398 h 1998"/>
              <a:gd name="T34" fmla="*/ 185 w 2752"/>
              <a:gd name="T35" fmla="*/ 499 h 1998"/>
              <a:gd name="T36" fmla="*/ 303 w 2752"/>
              <a:gd name="T37" fmla="*/ 492 h 1998"/>
              <a:gd name="T38" fmla="*/ 852 w 2752"/>
              <a:gd name="T39" fmla="*/ 898 h 1998"/>
              <a:gd name="T40" fmla="*/ 940 w 2752"/>
              <a:gd name="T41" fmla="*/ 1250 h 1998"/>
              <a:gd name="T42" fmla="*/ 678 w 2752"/>
              <a:gd name="T43" fmla="*/ 1551 h 1998"/>
              <a:gd name="T44" fmla="*/ 584 w 2752"/>
              <a:gd name="T45" fmla="*/ 1638 h 1998"/>
              <a:gd name="T46" fmla="*/ 145 w 2752"/>
              <a:gd name="T47" fmla="*/ 1445 h 1998"/>
              <a:gd name="T48" fmla="*/ 42 w 2752"/>
              <a:gd name="T49" fmla="*/ 1508 h 1998"/>
              <a:gd name="T50" fmla="*/ 147 w 2752"/>
              <a:gd name="T51" fmla="*/ 1505 h 1998"/>
              <a:gd name="T52" fmla="*/ 580 w 2752"/>
              <a:gd name="T53" fmla="*/ 1737 h 1998"/>
              <a:gd name="T54" fmla="*/ 848 w 2752"/>
              <a:gd name="T55" fmla="*/ 1771 h 1998"/>
              <a:gd name="T56" fmla="*/ 800 w 2752"/>
              <a:gd name="T57" fmla="*/ 1567 h 1998"/>
              <a:gd name="T58" fmla="*/ 1053 w 2752"/>
              <a:gd name="T59" fmla="*/ 1277 h 1998"/>
              <a:gd name="T60" fmla="*/ 2047 w 2752"/>
              <a:gd name="T61" fmla="*/ 1371 h 1998"/>
              <a:gd name="T62" fmla="*/ 2096 w 2752"/>
              <a:gd name="T63" fmla="*/ 1465 h 1998"/>
              <a:gd name="T64" fmla="*/ 2178 w 2752"/>
              <a:gd name="T65" fmla="*/ 1452 h 1998"/>
              <a:gd name="T66" fmla="*/ 2630 w 2752"/>
              <a:gd name="T67" fmla="*/ 1957 h 1998"/>
              <a:gd name="T68" fmla="*/ 2737 w 2752"/>
              <a:gd name="T69" fmla="*/ 1901 h 1998"/>
              <a:gd name="T70" fmla="*/ 2646 w 2752"/>
              <a:gd name="T71" fmla="*/ 1882 h 1998"/>
              <a:gd name="T72" fmla="*/ 2195 w 2752"/>
              <a:gd name="T73" fmla="*/ 1432 h 1998"/>
              <a:gd name="T74" fmla="*/ 2525 w 2752"/>
              <a:gd name="T75" fmla="*/ 1232 h 1998"/>
              <a:gd name="T76" fmla="*/ 2637 w 2752"/>
              <a:gd name="T77" fmla="*/ 1202 h 1998"/>
              <a:gd name="T78" fmla="*/ 243 w 2752"/>
              <a:gd name="T79" fmla="*/ 507 h 1998"/>
              <a:gd name="T80" fmla="*/ 175 w 2752"/>
              <a:gd name="T81" fmla="*/ 442 h 1998"/>
              <a:gd name="T82" fmla="*/ 240 w 2752"/>
              <a:gd name="T83" fmla="*/ 374 h 1998"/>
              <a:gd name="T84" fmla="*/ 298 w 2752"/>
              <a:gd name="T85" fmla="*/ 475 h 1998"/>
              <a:gd name="T86" fmla="*/ 850 w 2752"/>
              <a:gd name="T87" fmla="*/ 1654 h 1998"/>
              <a:gd name="T88" fmla="*/ 761 w 2752"/>
              <a:gd name="T89" fmla="*/ 1821 h 1998"/>
              <a:gd name="T90" fmla="*/ 595 w 2752"/>
              <a:gd name="T91" fmla="*/ 1649 h 1998"/>
              <a:gd name="T92" fmla="*/ 608 w 2752"/>
              <a:gd name="T93" fmla="*/ 1623 h 1998"/>
              <a:gd name="T94" fmla="*/ 850 w 2752"/>
              <a:gd name="T95" fmla="*/ 1654 h 1998"/>
              <a:gd name="T96" fmla="*/ 2153 w 2752"/>
              <a:gd name="T97" fmla="*/ 1450 h 1998"/>
              <a:gd name="T98" fmla="*/ 2065 w 2752"/>
              <a:gd name="T99" fmla="*/ 1416 h 1998"/>
              <a:gd name="T100" fmla="*/ 2100 w 2752"/>
              <a:gd name="T101" fmla="*/ 1328 h 1998"/>
              <a:gd name="T102" fmla="*/ 2187 w 2752"/>
              <a:gd name="T103" fmla="*/ 1363 h 1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752" h="1998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prstClr val="black">
                <a:alpha val="19000"/>
              </a:prst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4" name="Freeform 11"/>
          <p:cNvSpPr>
            <a:spLocks noEditPoints="1"/>
          </p:cNvSpPr>
          <p:nvPr userDrawn="1"/>
        </p:nvSpPr>
        <p:spPr bwMode="auto">
          <a:xfrm rot="2654194">
            <a:off x="3015230" y="2577859"/>
            <a:ext cx="963800" cy="1159461"/>
          </a:xfrm>
          <a:custGeom>
            <a:avLst/>
            <a:gdLst>
              <a:gd name="T0" fmla="*/ 1684 w 1808"/>
              <a:gd name="T1" fmla="*/ 73 h 2175"/>
              <a:gd name="T2" fmla="*/ 1565 w 1808"/>
              <a:gd name="T3" fmla="*/ 263 h 2175"/>
              <a:gd name="T4" fmla="*/ 1454 w 1808"/>
              <a:gd name="T5" fmla="*/ 296 h 2175"/>
              <a:gd name="T6" fmla="*/ 975 w 1808"/>
              <a:gd name="T7" fmla="*/ 160 h 2175"/>
              <a:gd name="T8" fmla="*/ 790 w 1808"/>
              <a:gd name="T9" fmla="*/ 62 h 2175"/>
              <a:gd name="T10" fmla="*/ 692 w 1808"/>
              <a:gd name="T11" fmla="*/ 248 h 2175"/>
              <a:gd name="T12" fmla="*/ 456 w 1808"/>
              <a:gd name="T13" fmla="*/ 460 h 2175"/>
              <a:gd name="T14" fmla="*/ 418 w 1808"/>
              <a:gd name="T15" fmla="*/ 231 h 2175"/>
              <a:gd name="T16" fmla="*/ 453 w 1808"/>
              <a:gd name="T17" fmla="*/ 127 h 2175"/>
              <a:gd name="T18" fmla="*/ 371 w 1808"/>
              <a:gd name="T19" fmla="*/ 215 h 2175"/>
              <a:gd name="T20" fmla="*/ 399 w 1808"/>
              <a:gd name="T21" fmla="*/ 436 h 2175"/>
              <a:gd name="T22" fmla="*/ 358 w 1808"/>
              <a:gd name="T23" fmla="*/ 450 h 2175"/>
              <a:gd name="T24" fmla="*/ 124 w 1808"/>
              <a:gd name="T25" fmla="*/ 69 h 2175"/>
              <a:gd name="T26" fmla="*/ 4 w 1808"/>
              <a:gd name="T27" fmla="*/ 85 h 2175"/>
              <a:gd name="T28" fmla="*/ 95 w 1808"/>
              <a:gd name="T29" fmla="*/ 129 h 2175"/>
              <a:gd name="T30" fmla="*/ 327 w 1808"/>
              <a:gd name="T31" fmla="*/ 514 h 2175"/>
              <a:gd name="T32" fmla="*/ 475 w 1808"/>
              <a:gd name="T33" fmla="*/ 504 h 2175"/>
              <a:gd name="T34" fmla="*/ 715 w 1808"/>
              <a:gd name="T35" fmla="*/ 294 h 2175"/>
              <a:gd name="T36" fmla="*/ 921 w 1808"/>
              <a:gd name="T37" fmla="*/ 324 h 2175"/>
              <a:gd name="T38" fmla="*/ 1147 w 1808"/>
              <a:gd name="T39" fmla="*/ 1017 h 2175"/>
              <a:gd name="T40" fmla="*/ 1111 w 1808"/>
              <a:gd name="T41" fmla="*/ 2018 h 2175"/>
              <a:gd name="T42" fmla="*/ 1028 w 1808"/>
              <a:gd name="T43" fmla="*/ 2119 h 2175"/>
              <a:gd name="T44" fmla="*/ 1169 w 1808"/>
              <a:gd name="T45" fmla="*/ 2081 h 2175"/>
              <a:gd name="T46" fmla="*/ 1623 w 1808"/>
              <a:gd name="T47" fmla="*/ 2025 h 2175"/>
              <a:gd name="T48" fmla="*/ 1624 w 1808"/>
              <a:gd name="T49" fmla="*/ 1904 h 2175"/>
              <a:gd name="T50" fmla="*/ 1564 w 1808"/>
              <a:gd name="T51" fmla="*/ 1971 h 2175"/>
              <a:gd name="T52" fmla="*/ 1165 w 1808"/>
              <a:gd name="T53" fmla="*/ 2063 h 2175"/>
              <a:gd name="T54" fmla="*/ 1346 w 1808"/>
              <a:gd name="T55" fmla="*/ 1203 h 2175"/>
              <a:gd name="T56" fmla="*/ 1673 w 1808"/>
              <a:gd name="T57" fmla="*/ 854 h 2175"/>
              <a:gd name="T58" fmla="*/ 1246 w 1808"/>
              <a:gd name="T59" fmla="*/ 715 h 2175"/>
              <a:gd name="T60" fmla="*/ 960 w 1808"/>
              <a:gd name="T61" fmla="*/ 282 h 2175"/>
              <a:gd name="T62" fmla="*/ 1450 w 1808"/>
              <a:gd name="T63" fmla="*/ 310 h 2175"/>
              <a:gd name="T64" fmla="*/ 1527 w 1808"/>
              <a:gd name="T65" fmla="*/ 397 h 2175"/>
              <a:gd name="T66" fmla="*/ 1575 w 1808"/>
              <a:gd name="T67" fmla="*/ 272 h 2175"/>
              <a:gd name="T68" fmla="*/ 1752 w 1808"/>
              <a:gd name="T69" fmla="*/ 124 h 2175"/>
              <a:gd name="T70" fmla="*/ 1736 w 1808"/>
              <a:gd name="T71" fmla="*/ 5 h 2175"/>
              <a:gd name="T72" fmla="*/ 705 w 1808"/>
              <a:gd name="T73" fmla="*/ 244 h 2175"/>
              <a:gd name="T74" fmla="*/ 794 w 1808"/>
              <a:gd name="T75" fmla="*/ 76 h 2175"/>
              <a:gd name="T76" fmla="*/ 961 w 1808"/>
              <a:gd name="T77" fmla="*/ 165 h 2175"/>
              <a:gd name="T78" fmla="*/ 873 w 1808"/>
              <a:gd name="T79" fmla="*/ 332 h 2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08" h="2175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prstClr val="black">
                <a:alpha val="19000"/>
              </a:prst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5" name="Freeform 12"/>
          <p:cNvSpPr>
            <a:spLocks noEditPoints="1"/>
          </p:cNvSpPr>
          <p:nvPr userDrawn="1"/>
        </p:nvSpPr>
        <p:spPr bwMode="auto">
          <a:xfrm rot="2654194">
            <a:off x="3661174" y="1663299"/>
            <a:ext cx="1821652" cy="1578517"/>
          </a:xfrm>
          <a:custGeom>
            <a:avLst/>
            <a:gdLst>
              <a:gd name="T0" fmla="*/ 2702 w 2825"/>
              <a:gd name="T1" fmla="*/ 92 h 2446"/>
              <a:gd name="T2" fmla="*/ 2204 w 2825"/>
              <a:gd name="T3" fmla="*/ 386 h 2446"/>
              <a:gd name="T4" fmla="*/ 2127 w 2825"/>
              <a:gd name="T5" fmla="*/ 112 h 2446"/>
              <a:gd name="T6" fmla="*/ 2132 w 2825"/>
              <a:gd name="T7" fmla="*/ 230 h 2446"/>
              <a:gd name="T8" fmla="*/ 2145 w 2825"/>
              <a:gd name="T9" fmla="*/ 485 h 2446"/>
              <a:gd name="T10" fmla="*/ 1564 w 2825"/>
              <a:gd name="T11" fmla="*/ 1128 h 2446"/>
              <a:gd name="T12" fmla="*/ 871 w 2825"/>
              <a:gd name="T13" fmla="*/ 1382 h 2446"/>
              <a:gd name="T14" fmla="*/ 1347 w 2825"/>
              <a:gd name="T15" fmla="*/ 977 h 2446"/>
              <a:gd name="T16" fmla="*/ 1327 w 2825"/>
              <a:gd name="T17" fmla="*/ 831 h 2446"/>
              <a:gd name="T18" fmla="*/ 1252 w 2825"/>
              <a:gd name="T19" fmla="*/ 523 h 2446"/>
              <a:gd name="T20" fmla="*/ 1254 w 2825"/>
              <a:gd name="T21" fmla="*/ 641 h 2446"/>
              <a:gd name="T22" fmla="*/ 1281 w 2825"/>
              <a:gd name="T23" fmla="*/ 944 h 2446"/>
              <a:gd name="T24" fmla="*/ 603 w 2825"/>
              <a:gd name="T25" fmla="*/ 1348 h 2446"/>
              <a:gd name="T26" fmla="*/ 120 w 2825"/>
              <a:gd name="T27" fmla="*/ 1589 h 2446"/>
              <a:gd name="T28" fmla="*/ 100 w 2825"/>
              <a:gd name="T29" fmla="*/ 1672 h 2446"/>
              <a:gd name="T30" fmla="*/ 659 w 2825"/>
              <a:gd name="T31" fmla="*/ 1557 h 2446"/>
              <a:gd name="T32" fmla="*/ 1109 w 2825"/>
              <a:gd name="T33" fmla="*/ 1937 h 2446"/>
              <a:gd name="T34" fmla="*/ 1202 w 2825"/>
              <a:gd name="T35" fmla="*/ 1949 h 2446"/>
              <a:gd name="T36" fmla="*/ 855 w 2825"/>
              <a:gd name="T37" fmla="*/ 1504 h 2446"/>
              <a:gd name="T38" fmla="*/ 1382 w 2825"/>
              <a:gd name="T39" fmla="*/ 1473 h 2446"/>
              <a:gd name="T40" fmla="*/ 2354 w 2825"/>
              <a:gd name="T41" fmla="*/ 2235 h 2446"/>
              <a:gd name="T42" fmla="*/ 1882 w 2825"/>
              <a:gd name="T43" fmla="*/ 1997 h 2446"/>
              <a:gd name="T44" fmla="*/ 1735 w 2825"/>
              <a:gd name="T45" fmla="*/ 2011 h 2446"/>
              <a:gd name="T46" fmla="*/ 1494 w 2825"/>
              <a:gd name="T47" fmla="*/ 2040 h 2446"/>
              <a:gd name="T48" fmla="*/ 1614 w 2825"/>
              <a:gd name="T49" fmla="*/ 2048 h 2446"/>
              <a:gd name="T50" fmla="*/ 1872 w 2825"/>
              <a:gd name="T51" fmla="*/ 2038 h 2446"/>
              <a:gd name="T52" fmla="*/ 2388 w 2825"/>
              <a:gd name="T53" fmla="*/ 2372 h 2446"/>
              <a:gd name="T54" fmla="*/ 2666 w 2825"/>
              <a:gd name="T55" fmla="*/ 2369 h 2446"/>
              <a:gd name="T56" fmla="*/ 2763 w 2825"/>
              <a:gd name="T57" fmla="*/ 2330 h 2446"/>
              <a:gd name="T58" fmla="*/ 2489 w 2825"/>
              <a:gd name="T59" fmla="*/ 2308 h 2446"/>
              <a:gd name="T60" fmla="*/ 2366 w 2825"/>
              <a:gd name="T61" fmla="*/ 2226 h 2446"/>
              <a:gd name="T62" fmla="*/ 1800 w 2825"/>
              <a:gd name="T63" fmla="*/ 1164 h 2446"/>
              <a:gd name="T64" fmla="*/ 2292 w 2825"/>
              <a:gd name="T65" fmla="*/ 507 h 2446"/>
              <a:gd name="T66" fmla="*/ 2710 w 2825"/>
              <a:gd name="T67" fmla="*/ 105 h 2446"/>
              <a:gd name="T68" fmla="*/ 2738 w 2825"/>
              <a:gd name="T69" fmla="*/ 10 h 2446"/>
              <a:gd name="T70" fmla="*/ 615 w 2825"/>
              <a:gd name="T71" fmla="*/ 1355 h 2446"/>
              <a:gd name="T72" fmla="*/ 843 w 2825"/>
              <a:gd name="T73" fmla="*/ 1497 h 2446"/>
              <a:gd name="T74" fmla="*/ 2467 w 2825"/>
              <a:gd name="T75" fmla="*/ 2261 h 2446"/>
              <a:gd name="T76" fmla="*/ 2392 w 2825"/>
              <a:gd name="T77" fmla="*/ 2358 h 2446"/>
              <a:gd name="T78" fmla="*/ 2426 w 2825"/>
              <a:gd name="T79" fmla="*/ 2230 h 2446"/>
              <a:gd name="T80" fmla="*/ 2240 w 2825"/>
              <a:gd name="T81" fmla="*/ 529 h 2446"/>
              <a:gd name="T82" fmla="*/ 2196 w 2825"/>
              <a:gd name="T83" fmla="*/ 404 h 2446"/>
              <a:gd name="T84" fmla="*/ 2257 w 2825"/>
              <a:gd name="T85" fmla="*/ 407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825" h="2446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prstClr val="black">
                <a:alpha val="19000"/>
              </a:prst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6" name="Freeform 8"/>
          <p:cNvSpPr>
            <a:spLocks noEditPoints="1"/>
          </p:cNvSpPr>
          <p:nvPr userDrawn="1"/>
        </p:nvSpPr>
        <p:spPr bwMode="auto">
          <a:xfrm rot="13239008">
            <a:off x="6899821" y="2238847"/>
            <a:ext cx="1098873" cy="816415"/>
          </a:xfrm>
          <a:custGeom>
            <a:avLst/>
            <a:gdLst>
              <a:gd name="T0" fmla="*/ 1393 w 1875"/>
              <a:gd name="T1" fmla="*/ 410 h 1391"/>
              <a:gd name="T2" fmla="*/ 881 w 1875"/>
              <a:gd name="T3" fmla="*/ 256 h 1391"/>
              <a:gd name="T4" fmla="*/ 766 w 1875"/>
              <a:gd name="T5" fmla="*/ 243 h 1391"/>
              <a:gd name="T6" fmla="*/ 664 w 1875"/>
              <a:gd name="T7" fmla="*/ 99 h 1391"/>
              <a:gd name="T8" fmla="*/ 558 w 1875"/>
              <a:gd name="T9" fmla="*/ 40 h 1391"/>
              <a:gd name="T10" fmla="*/ 644 w 1875"/>
              <a:gd name="T11" fmla="*/ 120 h 1391"/>
              <a:gd name="T12" fmla="*/ 748 w 1875"/>
              <a:gd name="T13" fmla="*/ 263 h 1391"/>
              <a:gd name="T14" fmla="*/ 124 w 1875"/>
              <a:gd name="T15" fmla="*/ 491 h 1391"/>
              <a:gd name="T16" fmla="*/ 35 w 1875"/>
              <a:gd name="T17" fmla="*/ 464 h 1391"/>
              <a:gd name="T18" fmla="*/ 102 w 1875"/>
              <a:gd name="T19" fmla="*/ 564 h 1391"/>
              <a:gd name="T20" fmla="*/ 742 w 1875"/>
              <a:gd name="T21" fmla="*/ 335 h 1391"/>
              <a:gd name="T22" fmla="*/ 867 w 1875"/>
              <a:gd name="T23" fmla="*/ 369 h 1391"/>
              <a:gd name="T24" fmla="*/ 895 w 1875"/>
              <a:gd name="T25" fmla="*/ 328 h 1391"/>
              <a:gd name="T26" fmla="*/ 1389 w 1875"/>
              <a:gd name="T27" fmla="*/ 459 h 1391"/>
              <a:gd name="T28" fmla="*/ 1121 w 1875"/>
              <a:gd name="T29" fmla="*/ 1097 h 1391"/>
              <a:gd name="T30" fmla="*/ 1005 w 1875"/>
              <a:gd name="T31" fmla="*/ 1084 h 1391"/>
              <a:gd name="T32" fmla="*/ 907 w 1875"/>
              <a:gd name="T33" fmla="*/ 1270 h 1391"/>
              <a:gd name="T34" fmla="*/ 1092 w 1875"/>
              <a:gd name="T35" fmla="*/ 1368 h 1391"/>
              <a:gd name="T36" fmla="*/ 1191 w 1875"/>
              <a:gd name="T37" fmla="*/ 1268 h 1391"/>
              <a:gd name="T38" fmla="*/ 1391 w 1875"/>
              <a:gd name="T39" fmla="*/ 1353 h 1391"/>
              <a:gd name="T40" fmla="*/ 1494 w 1875"/>
              <a:gd name="T41" fmla="*/ 1291 h 1391"/>
              <a:gd name="T42" fmla="*/ 1387 w 1875"/>
              <a:gd name="T43" fmla="*/ 1301 h 1391"/>
              <a:gd name="T44" fmla="*/ 1190 w 1875"/>
              <a:gd name="T45" fmla="*/ 1182 h 1391"/>
              <a:gd name="T46" fmla="*/ 1487 w 1875"/>
              <a:gd name="T47" fmla="*/ 653 h 1391"/>
              <a:gd name="T48" fmla="*/ 1874 w 1875"/>
              <a:gd name="T49" fmla="*/ 457 h 1391"/>
              <a:gd name="T50" fmla="*/ 858 w 1875"/>
              <a:gd name="T51" fmla="*/ 358 h 1391"/>
              <a:gd name="T52" fmla="*/ 760 w 1875"/>
              <a:gd name="T53" fmla="*/ 270 h 1391"/>
              <a:gd name="T54" fmla="*/ 870 w 1875"/>
              <a:gd name="T55" fmla="*/ 264 h 1391"/>
              <a:gd name="T56" fmla="*/ 858 w 1875"/>
              <a:gd name="T57" fmla="*/ 358 h 1391"/>
              <a:gd name="T58" fmla="*/ 1162 w 1875"/>
              <a:gd name="T59" fmla="*/ 1297 h 1391"/>
              <a:gd name="T60" fmla="*/ 986 w 1875"/>
              <a:gd name="T61" fmla="*/ 1345 h 1391"/>
              <a:gd name="T62" fmla="*/ 935 w 1875"/>
              <a:gd name="T63" fmla="*/ 1156 h 1391"/>
              <a:gd name="T64" fmla="*/ 1111 w 1875"/>
              <a:gd name="T65" fmla="*/ 1108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875" h="1391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  <a:effec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7" name="Freeform 10"/>
          <p:cNvSpPr>
            <a:spLocks noEditPoints="1"/>
          </p:cNvSpPr>
          <p:nvPr userDrawn="1"/>
        </p:nvSpPr>
        <p:spPr bwMode="auto">
          <a:xfrm rot="2654194">
            <a:off x="1796542" y="2757811"/>
            <a:ext cx="1411316" cy="1197055"/>
          </a:xfrm>
          <a:custGeom>
            <a:avLst/>
            <a:gdLst>
              <a:gd name="T0" fmla="*/ 1819 w 2407"/>
              <a:gd name="T1" fmla="*/ 786 h 2041"/>
              <a:gd name="T2" fmla="*/ 2166 w 2407"/>
              <a:gd name="T3" fmla="*/ 1222 h 2041"/>
              <a:gd name="T4" fmla="*/ 1042 w 2407"/>
              <a:gd name="T5" fmla="*/ 1460 h 2041"/>
              <a:gd name="T6" fmla="*/ 729 w 2407"/>
              <a:gd name="T7" fmla="*/ 1254 h 2041"/>
              <a:gd name="T8" fmla="*/ 619 w 2407"/>
              <a:gd name="T9" fmla="*/ 1015 h 2041"/>
              <a:gd name="T10" fmla="*/ 598 w 2407"/>
              <a:gd name="T11" fmla="*/ 753 h 2041"/>
              <a:gd name="T12" fmla="*/ 791 w 2407"/>
              <a:gd name="T13" fmla="*/ 99 h 2041"/>
              <a:gd name="T14" fmla="*/ 688 w 2407"/>
              <a:gd name="T15" fmla="*/ 38 h 2041"/>
              <a:gd name="T16" fmla="*/ 720 w 2407"/>
              <a:gd name="T17" fmla="*/ 126 h 2041"/>
              <a:gd name="T18" fmla="*/ 515 w 2407"/>
              <a:gd name="T19" fmla="*/ 753 h 2041"/>
              <a:gd name="T20" fmla="*/ 421 w 2407"/>
              <a:gd name="T21" fmla="*/ 657 h 2041"/>
              <a:gd name="T22" fmla="*/ 443 w 2407"/>
              <a:gd name="T23" fmla="*/ 634 h 2041"/>
              <a:gd name="T24" fmla="*/ 360 w 2407"/>
              <a:gd name="T25" fmla="*/ 512 h 2041"/>
              <a:gd name="T26" fmla="*/ 121 w 2407"/>
              <a:gd name="T27" fmla="*/ 394 h 2041"/>
              <a:gd name="T28" fmla="*/ 37 w 2407"/>
              <a:gd name="T29" fmla="*/ 313 h 2041"/>
              <a:gd name="T30" fmla="*/ 101 w 2407"/>
              <a:gd name="T31" fmla="*/ 415 h 2041"/>
              <a:gd name="T32" fmla="*/ 304 w 2407"/>
              <a:gd name="T33" fmla="*/ 551 h 2041"/>
              <a:gd name="T34" fmla="*/ 389 w 2407"/>
              <a:gd name="T35" fmla="*/ 671 h 2041"/>
              <a:gd name="T36" fmla="*/ 475 w 2407"/>
              <a:gd name="T37" fmla="*/ 773 h 2041"/>
              <a:gd name="T38" fmla="*/ 599 w 2407"/>
              <a:gd name="T39" fmla="*/ 1023 h 2041"/>
              <a:gd name="T40" fmla="*/ 703 w 2407"/>
              <a:gd name="T41" fmla="*/ 1263 h 2041"/>
              <a:gd name="T42" fmla="*/ 872 w 2407"/>
              <a:gd name="T43" fmla="*/ 1718 h 2041"/>
              <a:gd name="T44" fmla="*/ 2110 w 2407"/>
              <a:gd name="T45" fmla="*/ 1358 h 2041"/>
              <a:gd name="T46" fmla="*/ 2180 w 2407"/>
              <a:gd name="T47" fmla="*/ 1458 h 2041"/>
              <a:gd name="T48" fmla="*/ 1886 w 2407"/>
              <a:gd name="T49" fmla="*/ 1918 h 2041"/>
              <a:gd name="T50" fmla="*/ 1939 w 2407"/>
              <a:gd name="T51" fmla="*/ 2026 h 2041"/>
              <a:gd name="T52" fmla="*/ 1948 w 2407"/>
              <a:gd name="T53" fmla="*/ 1923 h 2041"/>
              <a:gd name="T54" fmla="*/ 2291 w 2407"/>
              <a:gd name="T55" fmla="*/ 1470 h 2041"/>
              <a:gd name="T56" fmla="*/ 2208 w 2407"/>
              <a:gd name="T57" fmla="*/ 1200 h 2041"/>
              <a:gd name="T58" fmla="*/ 1907 w 2407"/>
              <a:gd name="T59" fmla="*/ 802 h 2041"/>
              <a:gd name="T60" fmla="*/ 1839 w 2407"/>
              <a:gd name="T61" fmla="*/ 703 h 2041"/>
              <a:gd name="T62" fmla="*/ 318 w 2407"/>
              <a:gd name="T63" fmla="*/ 556 h 2041"/>
              <a:gd name="T64" fmla="*/ 363 w 2407"/>
              <a:gd name="T65" fmla="*/ 526 h 2041"/>
              <a:gd name="T66" fmla="*/ 429 w 2407"/>
              <a:gd name="T67" fmla="*/ 629 h 2041"/>
              <a:gd name="T68" fmla="*/ 407 w 2407"/>
              <a:gd name="T69" fmla="*/ 649 h 2041"/>
              <a:gd name="T70" fmla="*/ 336 w 2407"/>
              <a:gd name="T71" fmla="*/ 646 h 2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407" h="2041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  <a:effec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8" name="Freeform 13"/>
          <p:cNvSpPr>
            <a:spLocks noEditPoints="1"/>
          </p:cNvSpPr>
          <p:nvPr userDrawn="1"/>
        </p:nvSpPr>
        <p:spPr bwMode="auto">
          <a:xfrm rot="2654194">
            <a:off x="4906581" y="2127987"/>
            <a:ext cx="1435015" cy="2054098"/>
          </a:xfrm>
          <a:custGeom>
            <a:avLst/>
            <a:gdLst>
              <a:gd name="T0" fmla="*/ 2032 w 2448"/>
              <a:gd name="T1" fmla="*/ 453 h 3502"/>
              <a:gd name="T2" fmla="*/ 1598 w 2448"/>
              <a:gd name="T3" fmla="*/ 319 h 3502"/>
              <a:gd name="T4" fmla="*/ 1606 w 2448"/>
              <a:gd name="T5" fmla="*/ 40 h 3502"/>
              <a:gd name="T6" fmla="*/ 1555 w 2448"/>
              <a:gd name="T7" fmla="*/ 129 h 3502"/>
              <a:gd name="T8" fmla="*/ 1578 w 2448"/>
              <a:gd name="T9" fmla="*/ 464 h 3502"/>
              <a:gd name="T10" fmla="*/ 2030 w 2448"/>
              <a:gd name="T11" fmla="*/ 467 h 3502"/>
              <a:gd name="T12" fmla="*/ 2107 w 2448"/>
              <a:gd name="T13" fmla="*/ 618 h 3502"/>
              <a:gd name="T14" fmla="*/ 1265 w 2448"/>
              <a:gd name="T15" fmla="*/ 1776 h 3502"/>
              <a:gd name="T16" fmla="*/ 675 w 2448"/>
              <a:gd name="T17" fmla="*/ 2096 h 3502"/>
              <a:gd name="T18" fmla="*/ 775 w 2448"/>
              <a:gd name="T19" fmla="*/ 1597 h 3502"/>
              <a:gd name="T20" fmla="*/ 1249 w 2448"/>
              <a:gd name="T21" fmla="*/ 1063 h 3502"/>
              <a:gd name="T22" fmla="*/ 1147 w 2448"/>
              <a:gd name="T23" fmla="*/ 1096 h 3502"/>
              <a:gd name="T24" fmla="*/ 663 w 2448"/>
              <a:gd name="T25" fmla="*/ 1607 h 3502"/>
              <a:gd name="T26" fmla="*/ 437 w 2448"/>
              <a:gd name="T27" fmla="*/ 1422 h 3502"/>
              <a:gd name="T28" fmla="*/ 475 w 2448"/>
              <a:gd name="T29" fmla="*/ 1517 h 3502"/>
              <a:gd name="T30" fmla="*/ 707 w 2448"/>
              <a:gd name="T31" fmla="*/ 1722 h 3502"/>
              <a:gd name="T32" fmla="*/ 621 w 2448"/>
              <a:gd name="T33" fmla="*/ 2102 h 3502"/>
              <a:gd name="T34" fmla="*/ 547 w 2448"/>
              <a:gd name="T35" fmla="*/ 2335 h 3502"/>
              <a:gd name="T36" fmla="*/ 6 w 2448"/>
              <a:gd name="T37" fmla="*/ 2715 h 3502"/>
              <a:gd name="T38" fmla="*/ 116 w 2448"/>
              <a:gd name="T39" fmla="*/ 2693 h 3502"/>
              <a:gd name="T40" fmla="*/ 588 w 2448"/>
              <a:gd name="T41" fmla="*/ 2593 h 3502"/>
              <a:gd name="T42" fmla="*/ 631 w 2448"/>
              <a:gd name="T43" fmla="*/ 2688 h 3502"/>
              <a:gd name="T44" fmla="*/ 647 w 2448"/>
              <a:gd name="T45" fmla="*/ 2391 h 3502"/>
              <a:gd name="T46" fmla="*/ 807 w 2448"/>
              <a:gd name="T47" fmla="*/ 2200 h 3502"/>
              <a:gd name="T48" fmla="*/ 1541 w 2448"/>
              <a:gd name="T49" fmla="*/ 1970 h 3502"/>
              <a:gd name="T50" fmla="*/ 1492 w 2448"/>
              <a:gd name="T51" fmla="*/ 2623 h 3502"/>
              <a:gd name="T52" fmla="*/ 1863 w 2448"/>
              <a:gd name="T53" fmla="*/ 3385 h 3502"/>
              <a:gd name="T54" fmla="*/ 1953 w 2448"/>
              <a:gd name="T55" fmla="*/ 3448 h 3502"/>
              <a:gd name="T56" fmla="*/ 1595 w 2448"/>
              <a:gd name="T57" fmla="*/ 2721 h 3502"/>
              <a:gd name="T58" fmla="*/ 1651 w 2448"/>
              <a:gd name="T59" fmla="*/ 2646 h 3502"/>
              <a:gd name="T60" fmla="*/ 2046 w 2448"/>
              <a:gd name="T61" fmla="*/ 2654 h 3502"/>
              <a:gd name="T62" fmla="*/ 1938 w 2448"/>
              <a:gd name="T63" fmla="*/ 2614 h 3502"/>
              <a:gd name="T64" fmla="*/ 1569 w 2448"/>
              <a:gd name="T65" fmla="*/ 2563 h 3502"/>
              <a:gd name="T66" fmla="*/ 1791 w 2448"/>
              <a:gd name="T67" fmla="*/ 1614 h 3502"/>
              <a:gd name="T68" fmla="*/ 2220 w 2448"/>
              <a:gd name="T69" fmla="*/ 629 h 3502"/>
              <a:gd name="T70" fmla="*/ 2348 w 2448"/>
              <a:gd name="T71" fmla="*/ 1011 h 3502"/>
              <a:gd name="T72" fmla="*/ 2431 w 2448"/>
              <a:gd name="T73" fmla="*/ 1031 h 3502"/>
              <a:gd name="T74" fmla="*/ 2303 w 2448"/>
              <a:gd name="T75" fmla="*/ 565 h 3502"/>
              <a:gd name="T76" fmla="*/ 793 w 2448"/>
              <a:gd name="T77" fmla="*/ 2205 h 3502"/>
              <a:gd name="T78" fmla="*/ 537 w 2448"/>
              <a:gd name="T79" fmla="*/ 2284 h 3502"/>
              <a:gd name="T80" fmla="*/ 793 w 2448"/>
              <a:gd name="T81" fmla="*/ 2205 h 3502"/>
              <a:gd name="T82" fmla="*/ 1553 w 2448"/>
              <a:gd name="T83" fmla="*/ 2708 h 3502"/>
              <a:gd name="T84" fmla="*/ 1587 w 2448"/>
              <a:gd name="T85" fmla="*/ 2579 h 3502"/>
              <a:gd name="T86" fmla="*/ 2291 w 2448"/>
              <a:gd name="T87" fmla="*/ 558 h 3502"/>
              <a:gd name="T88" fmla="*/ 2049 w 2448"/>
              <a:gd name="T89" fmla="*/ 527 h 3502"/>
              <a:gd name="T90" fmla="*/ 2305 w 2448"/>
              <a:gd name="T91" fmla="*/ 448 h 3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48" h="3502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  <a:effec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9" name="Freeform 15"/>
          <p:cNvSpPr>
            <a:spLocks noEditPoints="1"/>
          </p:cNvSpPr>
          <p:nvPr userDrawn="1"/>
        </p:nvSpPr>
        <p:spPr bwMode="auto">
          <a:xfrm rot="2654194">
            <a:off x="2548038" y="2509087"/>
            <a:ext cx="1054815" cy="645464"/>
          </a:xfrm>
          <a:custGeom>
            <a:avLst/>
            <a:gdLst>
              <a:gd name="T0" fmla="*/ 1906 w 1979"/>
              <a:gd name="T1" fmla="*/ 486 h 1210"/>
              <a:gd name="T2" fmla="*/ 1855 w 1979"/>
              <a:gd name="T3" fmla="*/ 554 h 1210"/>
              <a:gd name="T4" fmla="*/ 1869 w 1979"/>
              <a:gd name="T5" fmla="*/ 585 h 1210"/>
              <a:gd name="T6" fmla="*/ 1685 w 1979"/>
              <a:gd name="T7" fmla="*/ 789 h 1210"/>
              <a:gd name="T8" fmla="*/ 1681 w 1979"/>
              <a:gd name="T9" fmla="*/ 786 h 1210"/>
              <a:gd name="T10" fmla="*/ 1620 w 1979"/>
              <a:gd name="T11" fmla="*/ 772 h 1210"/>
              <a:gd name="T12" fmla="*/ 1574 w 1979"/>
              <a:gd name="T13" fmla="*/ 799 h 1210"/>
              <a:gd name="T14" fmla="*/ 1078 w 1979"/>
              <a:gd name="T15" fmla="*/ 425 h 1210"/>
              <a:gd name="T16" fmla="*/ 1113 w 1979"/>
              <a:gd name="T17" fmla="*/ 212 h 1210"/>
              <a:gd name="T18" fmla="*/ 810 w 1979"/>
              <a:gd name="T19" fmla="*/ 52 h 1210"/>
              <a:gd name="T20" fmla="*/ 648 w 1979"/>
              <a:gd name="T21" fmla="*/ 220 h 1210"/>
              <a:gd name="T22" fmla="*/ 149 w 1979"/>
              <a:gd name="T23" fmla="*/ 89 h 1210"/>
              <a:gd name="T24" fmla="*/ 150 w 1979"/>
              <a:gd name="T25" fmla="*/ 72 h 1210"/>
              <a:gd name="T26" fmla="*/ 71 w 1979"/>
              <a:gd name="T27" fmla="*/ 3 h 1210"/>
              <a:gd name="T28" fmla="*/ 3 w 1979"/>
              <a:gd name="T29" fmla="*/ 82 h 1210"/>
              <a:gd name="T30" fmla="*/ 81 w 1979"/>
              <a:gd name="T31" fmla="*/ 151 h 1210"/>
              <a:gd name="T32" fmla="*/ 90 w 1979"/>
              <a:gd name="T33" fmla="*/ 149 h 1210"/>
              <a:gd name="T34" fmla="*/ 165 w 1979"/>
              <a:gd name="T35" fmla="*/ 401 h 1210"/>
              <a:gd name="T36" fmla="*/ 158 w 1979"/>
              <a:gd name="T37" fmla="*/ 405 h 1210"/>
              <a:gd name="T38" fmla="*/ 138 w 1979"/>
              <a:gd name="T39" fmla="*/ 488 h 1210"/>
              <a:gd name="T40" fmla="*/ 220 w 1979"/>
              <a:gd name="T41" fmla="*/ 508 h 1210"/>
              <a:gd name="T42" fmla="*/ 241 w 1979"/>
              <a:gd name="T43" fmla="*/ 425 h 1210"/>
              <a:gd name="T44" fmla="*/ 179 w 1979"/>
              <a:gd name="T45" fmla="*/ 397 h 1210"/>
              <a:gd name="T46" fmla="*/ 104 w 1979"/>
              <a:gd name="T47" fmla="*/ 145 h 1210"/>
              <a:gd name="T48" fmla="*/ 146 w 1979"/>
              <a:gd name="T49" fmla="*/ 103 h 1210"/>
              <a:gd name="T50" fmla="*/ 644 w 1979"/>
              <a:gd name="T51" fmla="*/ 233 h 1210"/>
              <a:gd name="T52" fmla="*/ 650 w 1979"/>
              <a:gd name="T53" fmla="*/ 355 h 1210"/>
              <a:gd name="T54" fmla="*/ 953 w 1979"/>
              <a:gd name="T55" fmla="*/ 516 h 1210"/>
              <a:gd name="T56" fmla="*/ 1070 w 1979"/>
              <a:gd name="T57" fmla="*/ 437 h 1210"/>
              <a:gd name="T58" fmla="*/ 1565 w 1979"/>
              <a:gd name="T59" fmla="*/ 811 h 1210"/>
              <a:gd name="T60" fmla="*/ 1588 w 1979"/>
              <a:gd name="T61" fmla="*/ 919 h 1210"/>
              <a:gd name="T62" fmla="*/ 1649 w 1979"/>
              <a:gd name="T63" fmla="*/ 932 h 1210"/>
              <a:gd name="T64" fmla="*/ 1650 w 1979"/>
              <a:gd name="T65" fmla="*/ 932 h 1210"/>
              <a:gd name="T66" fmla="*/ 1696 w 1979"/>
              <a:gd name="T67" fmla="*/ 1086 h 1210"/>
              <a:gd name="T68" fmla="*/ 1664 w 1979"/>
              <a:gd name="T69" fmla="*/ 1117 h 1210"/>
              <a:gd name="T70" fmla="*/ 1695 w 1979"/>
              <a:gd name="T71" fmla="*/ 1196 h 1210"/>
              <a:gd name="T72" fmla="*/ 1775 w 1979"/>
              <a:gd name="T73" fmla="*/ 1166 h 1210"/>
              <a:gd name="T74" fmla="*/ 1744 w 1979"/>
              <a:gd name="T75" fmla="*/ 1086 h 1210"/>
              <a:gd name="T76" fmla="*/ 1709 w 1979"/>
              <a:gd name="T77" fmla="*/ 1082 h 1210"/>
              <a:gd name="T78" fmla="*/ 1664 w 1979"/>
              <a:gd name="T79" fmla="*/ 928 h 1210"/>
              <a:gd name="T80" fmla="*/ 1701 w 1979"/>
              <a:gd name="T81" fmla="*/ 899 h 1210"/>
              <a:gd name="T82" fmla="*/ 1704 w 1979"/>
              <a:gd name="T83" fmla="*/ 895 h 1210"/>
              <a:gd name="T84" fmla="*/ 1696 w 1979"/>
              <a:gd name="T85" fmla="*/ 799 h 1210"/>
              <a:gd name="T86" fmla="*/ 1880 w 1979"/>
              <a:gd name="T87" fmla="*/ 595 h 1210"/>
              <a:gd name="T88" fmla="*/ 1923 w 1979"/>
              <a:gd name="T89" fmla="*/ 606 h 1210"/>
              <a:gd name="T90" fmla="*/ 1974 w 1979"/>
              <a:gd name="T91" fmla="*/ 538 h 1210"/>
              <a:gd name="T92" fmla="*/ 1906 w 1979"/>
              <a:gd name="T93" fmla="*/ 486 h 1210"/>
              <a:gd name="T94" fmla="*/ 1689 w 1979"/>
              <a:gd name="T95" fmla="*/ 890 h 1210"/>
              <a:gd name="T96" fmla="*/ 1646 w 1979"/>
              <a:gd name="T97" fmla="*/ 918 h 1210"/>
              <a:gd name="T98" fmla="*/ 1597 w 1979"/>
              <a:gd name="T99" fmla="*/ 907 h 1210"/>
              <a:gd name="T100" fmla="*/ 1578 w 1979"/>
              <a:gd name="T101" fmla="*/ 817 h 1210"/>
              <a:gd name="T102" fmla="*/ 1580 w 1979"/>
              <a:gd name="T103" fmla="*/ 814 h 1210"/>
              <a:gd name="T104" fmla="*/ 1623 w 1979"/>
              <a:gd name="T105" fmla="*/ 787 h 1210"/>
              <a:gd name="T106" fmla="*/ 1673 w 1979"/>
              <a:gd name="T107" fmla="*/ 798 h 1210"/>
              <a:gd name="T108" fmla="*/ 1689 w 1979"/>
              <a:gd name="T109" fmla="*/ 890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979" h="121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  <a:effec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13" name="Freeform 14"/>
          <p:cNvSpPr>
            <a:spLocks noEditPoints="1"/>
          </p:cNvSpPr>
          <p:nvPr userDrawn="1"/>
        </p:nvSpPr>
        <p:spPr bwMode="auto">
          <a:xfrm rot="2654194">
            <a:off x="6769924" y="1297758"/>
            <a:ext cx="811579" cy="961513"/>
          </a:xfrm>
          <a:custGeom>
            <a:avLst/>
            <a:gdLst>
              <a:gd name="T0" fmla="*/ 755 w 1384"/>
              <a:gd name="T1" fmla="*/ 18 h 1640"/>
              <a:gd name="T2" fmla="*/ 737 w 1384"/>
              <a:gd name="T3" fmla="*/ 101 h 1640"/>
              <a:gd name="T4" fmla="*/ 787 w 1384"/>
              <a:gd name="T5" fmla="*/ 129 h 1640"/>
              <a:gd name="T6" fmla="*/ 839 w 1384"/>
              <a:gd name="T7" fmla="*/ 585 h 1640"/>
              <a:gd name="T8" fmla="*/ 789 w 1384"/>
              <a:gd name="T9" fmla="*/ 621 h 1640"/>
              <a:gd name="T10" fmla="*/ 778 w 1384"/>
              <a:gd name="T11" fmla="*/ 648 h 1640"/>
              <a:gd name="T12" fmla="*/ 800 w 1384"/>
              <a:gd name="T13" fmla="*/ 721 h 1640"/>
              <a:gd name="T14" fmla="*/ 463 w 1384"/>
              <a:gd name="T15" fmla="*/ 1105 h 1640"/>
              <a:gd name="T16" fmla="*/ 227 w 1384"/>
              <a:gd name="T17" fmla="*/ 1069 h 1640"/>
              <a:gd name="T18" fmla="*/ 45 w 1384"/>
              <a:gd name="T19" fmla="*/ 1413 h 1640"/>
              <a:gd name="T20" fmla="*/ 389 w 1384"/>
              <a:gd name="T21" fmla="*/ 1595 h 1640"/>
              <a:gd name="T22" fmla="*/ 571 w 1384"/>
              <a:gd name="T23" fmla="*/ 1251 h 1640"/>
              <a:gd name="T24" fmla="*/ 475 w 1384"/>
              <a:gd name="T25" fmla="*/ 1114 h 1640"/>
              <a:gd name="T26" fmla="*/ 811 w 1384"/>
              <a:gd name="T27" fmla="*/ 730 h 1640"/>
              <a:gd name="T28" fmla="*/ 843 w 1384"/>
              <a:gd name="T29" fmla="*/ 743 h 1640"/>
              <a:gd name="T30" fmla="*/ 927 w 1384"/>
              <a:gd name="T31" fmla="*/ 706 h 1640"/>
              <a:gd name="T32" fmla="*/ 938 w 1384"/>
              <a:gd name="T33" fmla="*/ 679 h 1640"/>
              <a:gd name="T34" fmla="*/ 939 w 1384"/>
              <a:gd name="T35" fmla="*/ 662 h 1640"/>
              <a:gd name="T36" fmla="*/ 1259 w 1384"/>
              <a:gd name="T37" fmla="*/ 583 h 1640"/>
              <a:gd name="T38" fmla="*/ 1265 w 1384"/>
              <a:gd name="T39" fmla="*/ 594 h 1640"/>
              <a:gd name="T40" fmla="*/ 1348 w 1384"/>
              <a:gd name="T41" fmla="*/ 613 h 1640"/>
              <a:gd name="T42" fmla="*/ 1367 w 1384"/>
              <a:gd name="T43" fmla="*/ 530 h 1640"/>
              <a:gd name="T44" fmla="*/ 1283 w 1384"/>
              <a:gd name="T45" fmla="*/ 511 h 1640"/>
              <a:gd name="T46" fmla="*/ 1256 w 1384"/>
              <a:gd name="T47" fmla="*/ 569 h 1640"/>
              <a:gd name="T48" fmla="*/ 937 w 1384"/>
              <a:gd name="T49" fmla="*/ 648 h 1640"/>
              <a:gd name="T50" fmla="*/ 925 w 1384"/>
              <a:gd name="T51" fmla="*/ 618 h 1640"/>
              <a:gd name="T52" fmla="*/ 873 w 1384"/>
              <a:gd name="T53" fmla="*/ 584 h 1640"/>
              <a:gd name="T54" fmla="*/ 853 w 1384"/>
              <a:gd name="T55" fmla="*/ 583 h 1640"/>
              <a:gd name="T56" fmla="*/ 801 w 1384"/>
              <a:gd name="T57" fmla="*/ 127 h 1640"/>
              <a:gd name="T58" fmla="*/ 820 w 1384"/>
              <a:gd name="T59" fmla="*/ 120 h 1640"/>
              <a:gd name="T60" fmla="*/ 838 w 1384"/>
              <a:gd name="T61" fmla="*/ 36 h 1640"/>
              <a:gd name="T62" fmla="*/ 755 w 1384"/>
              <a:gd name="T63" fmla="*/ 18 h 1640"/>
              <a:gd name="T64" fmla="*/ 913 w 1384"/>
              <a:gd name="T65" fmla="*/ 626 h 1640"/>
              <a:gd name="T66" fmla="*/ 923 w 1384"/>
              <a:gd name="T67" fmla="*/ 651 h 1640"/>
              <a:gd name="T68" fmla="*/ 923 w 1384"/>
              <a:gd name="T69" fmla="*/ 651 h 1640"/>
              <a:gd name="T70" fmla="*/ 924 w 1384"/>
              <a:gd name="T71" fmla="*/ 653 h 1640"/>
              <a:gd name="T72" fmla="*/ 923 w 1384"/>
              <a:gd name="T73" fmla="*/ 676 h 1640"/>
              <a:gd name="T74" fmla="*/ 915 w 1384"/>
              <a:gd name="T75" fmla="*/ 699 h 1640"/>
              <a:gd name="T76" fmla="*/ 845 w 1384"/>
              <a:gd name="T77" fmla="*/ 729 h 1640"/>
              <a:gd name="T78" fmla="*/ 792 w 1384"/>
              <a:gd name="T79" fmla="*/ 651 h 1640"/>
              <a:gd name="T80" fmla="*/ 801 w 1384"/>
              <a:gd name="T81" fmla="*/ 628 h 1640"/>
              <a:gd name="T82" fmla="*/ 870 w 1384"/>
              <a:gd name="T83" fmla="*/ 598 h 1640"/>
              <a:gd name="T84" fmla="*/ 913 w 1384"/>
              <a:gd name="T85" fmla="*/ 626 h 1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84" h="164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prstClr val="black">
                <a:alpha val="19000"/>
              </a:prst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14" name="Freeform 12"/>
          <p:cNvSpPr>
            <a:spLocks noEditPoints="1"/>
          </p:cNvSpPr>
          <p:nvPr userDrawn="1"/>
        </p:nvSpPr>
        <p:spPr bwMode="auto">
          <a:xfrm rot="9190020">
            <a:off x="3887684" y="3559733"/>
            <a:ext cx="1368634" cy="1185963"/>
          </a:xfrm>
          <a:custGeom>
            <a:avLst/>
            <a:gdLst>
              <a:gd name="T0" fmla="*/ 2702 w 2825"/>
              <a:gd name="T1" fmla="*/ 92 h 2446"/>
              <a:gd name="T2" fmla="*/ 2204 w 2825"/>
              <a:gd name="T3" fmla="*/ 386 h 2446"/>
              <a:gd name="T4" fmla="*/ 2127 w 2825"/>
              <a:gd name="T5" fmla="*/ 112 h 2446"/>
              <a:gd name="T6" fmla="*/ 2132 w 2825"/>
              <a:gd name="T7" fmla="*/ 230 h 2446"/>
              <a:gd name="T8" fmla="*/ 2145 w 2825"/>
              <a:gd name="T9" fmla="*/ 485 h 2446"/>
              <a:gd name="T10" fmla="*/ 1564 w 2825"/>
              <a:gd name="T11" fmla="*/ 1128 h 2446"/>
              <a:gd name="T12" fmla="*/ 871 w 2825"/>
              <a:gd name="T13" fmla="*/ 1382 h 2446"/>
              <a:gd name="T14" fmla="*/ 1347 w 2825"/>
              <a:gd name="T15" fmla="*/ 977 h 2446"/>
              <a:gd name="T16" fmla="*/ 1327 w 2825"/>
              <a:gd name="T17" fmla="*/ 831 h 2446"/>
              <a:gd name="T18" fmla="*/ 1252 w 2825"/>
              <a:gd name="T19" fmla="*/ 523 h 2446"/>
              <a:gd name="T20" fmla="*/ 1254 w 2825"/>
              <a:gd name="T21" fmla="*/ 641 h 2446"/>
              <a:gd name="T22" fmla="*/ 1281 w 2825"/>
              <a:gd name="T23" fmla="*/ 944 h 2446"/>
              <a:gd name="T24" fmla="*/ 603 w 2825"/>
              <a:gd name="T25" fmla="*/ 1348 h 2446"/>
              <a:gd name="T26" fmla="*/ 120 w 2825"/>
              <a:gd name="T27" fmla="*/ 1589 h 2446"/>
              <a:gd name="T28" fmla="*/ 100 w 2825"/>
              <a:gd name="T29" fmla="*/ 1672 h 2446"/>
              <a:gd name="T30" fmla="*/ 659 w 2825"/>
              <a:gd name="T31" fmla="*/ 1557 h 2446"/>
              <a:gd name="T32" fmla="*/ 1109 w 2825"/>
              <a:gd name="T33" fmla="*/ 1937 h 2446"/>
              <a:gd name="T34" fmla="*/ 1202 w 2825"/>
              <a:gd name="T35" fmla="*/ 1949 h 2446"/>
              <a:gd name="T36" fmla="*/ 855 w 2825"/>
              <a:gd name="T37" fmla="*/ 1504 h 2446"/>
              <a:gd name="T38" fmla="*/ 1382 w 2825"/>
              <a:gd name="T39" fmla="*/ 1473 h 2446"/>
              <a:gd name="T40" fmla="*/ 2354 w 2825"/>
              <a:gd name="T41" fmla="*/ 2235 h 2446"/>
              <a:gd name="T42" fmla="*/ 1882 w 2825"/>
              <a:gd name="T43" fmla="*/ 1997 h 2446"/>
              <a:gd name="T44" fmla="*/ 1735 w 2825"/>
              <a:gd name="T45" fmla="*/ 2011 h 2446"/>
              <a:gd name="T46" fmla="*/ 1494 w 2825"/>
              <a:gd name="T47" fmla="*/ 2040 h 2446"/>
              <a:gd name="T48" fmla="*/ 1614 w 2825"/>
              <a:gd name="T49" fmla="*/ 2048 h 2446"/>
              <a:gd name="T50" fmla="*/ 1872 w 2825"/>
              <a:gd name="T51" fmla="*/ 2038 h 2446"/>
              <a:gd name="T52" fmla="*/ 2388 w 2825"/>
              <a:gd name="T53" fmla="*/ 2372 h 2446"/>
              <a:gd name="T54" fmla="*/ 2666 w 2825"/>
              <a:gd name="T55" fmla="*/ 2369 h 2446"/>
              <a:gd name="T56" fmla="*/ 2763 w 2825"/>
              <a:gd name="T57" fmla="*/ 2330 h 2446"/>
              <a:gd name="T58" fmla="*/ 2489 w 2825"/>
              <a:gd name="T59" fmla="*/ 2308 h 2446"/>
              <a:gd name="T60" fmla="*/ 2366 w 2825"/>
              <a:gd name="T61" fmla="*/ 2226 h 2446"/>
              <a:gd name="T62" fmla="*/ 1800 w 2825"/>
              <a:gd name="T63" fmla="*/ 1164 h 2446"/>
              <a:gd name="T64" fmla="*/ 2292 w 2825"/>
              <a:gd name="T65" fmla="*/ 507 h 2446"/>
              <a:gd name="T66" fmla="*/ 2710 w 2825"/>
              <a:gd name="T67" fmla="*/ 105 h 2446"/>
              <a:gd name="T68" fmla="*/ 2738 w 2825"/>
              <a:gd name="T69" fmla="*/ 10 h 2446"/>
              <a:gd name="T70" fmla="*/ 615 w 2825"/>
              <a:gd name="T71" fmla="*/ 1355 h 2446"/>
              <a:gd name="T72" fmla="*/ 843 w 2825"/>
              <a:gd name="T73" fmla="*/ 1497 h 2446"/>
              <a:gd name="T74" fmla="*/ 2467 w 2825"/>
              <a:gd name="T75" fmla="*/ 2261 h 2446"/>
              <a:gd name="T76" fmla="*/ 2392 w 2825"/>
              <a:gd name="T77" fmla="*/ 2358 h 2446"/>
              <a:gd name="T78" fmla="*/ 2426 w 2825"/>
              <a:gd name="T79" fmla="*/ 2230 h 2446"/>
              <a:gd name="T80" fmla="*/ 2240 w 2825"/>
              <a:gd name="T81" fmla="*/ 529 h 2446"/>
              <a:gd name="T82" fmla="*/ 2196 w 2825"/>
              <a:gd name="T83" fmla="*/ 404 h 2446"/>
              <a:gd name="T84" fmla="*/ 2257 w 2825"/>
              <a:gd name="T85" fmla="*/ 407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825" h="2446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  <a:effec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20" name="Textplatzhalt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997216" y="4317100"/>
            <a:ext cx="4017197" cy="586195"/>
          </a:xfrm>
        </p:spPr>
        <p:txBody>
          <a:bodyPr>
            <a:noAutofit/>
          </a:bodyPr>
          <a:lstStyle>
            <a:lvl1pPr marL="0" marR="0" indent="0" algn="l" defTabSz="913878" rtl="0" eaLnBrk="1" fontAlgn="auto" latinLnBrk="0" hangingPunct="1">
              <a:lnSpc>
                <a:spcPts val="18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80000"/>
              <a:buFont typeface="Wingdings 2" pitchFamily="18" charset="2"/>
              <a:buNone/>
              <a:tabLst/>
              <a:defRPr sz="1300" baseline="0">
                <a:solidFill>
                  <a:schemeClr val="tx1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300" dirty="0" err="1">
                <a:latin typeface="Trebuchet MS" panose="020B0603020202020204" pitchFamily="34" charset="0"/>
              </a:rPr>
              <a:t>Interreg</a:t>
            </a:r>
            <a:r>
              <a:rPr lang="en-GB" sz="1300" dirty="0">
                <a:latin typeface="Trebuchet MS" panose="020B0603020202020204" pitchFamily="34" charset="0"/>
              </a:rPr>
              <a:t> CENTRAL EUROPE | Joint Secretariat</a:t>
            </a:r>
            <a:br>
              <a:rPr lang="en-GB" sz="1300" dirty="0">
                <a:latin typeface="Trebuchet MS" panose="020B0603020202020204" pitchFamily="34" charset="0"/>
              </a:rPr>
            </a:br>
            <a:r>
              <a:rPr lang="en-GB" sz="1300" b="1" dirty="0">
                <a:latin typeface="Trebuchet MS" panose="020B0603020202020204" pitchFamily="34" charset="0"/>
              </a:rPr>
              <a:t>Name</a:t>
            </a:r>
          </a:p>
          <a:p>
            <a:pPr lvl="0"/>
            <a:endParaRPr lang="de-AT" dirty="0"/>
          </a:p>
        </p:txBody>
      </p:sp>
      <p:grpSp>
        <p:nvGrpSpPr>
          <p:cNvPr id="22" name="Gruppieren 21"/>
          <p:cNvGrpSpPr/>
          <p:nvPr userDrawn="1"/>
        </p:nvGrpSpPr>
        <p:grpSpPr>
          <a:xfrm>
            <a:off x="-485521" y="1858398"/>
            <a:ext cx="3522105" cy="3020838"/>
            <a:chOff x="-333967" y="1854504"/>
            <a:chExt cx="3874316" cy="3322922"/>
          </a:xfrm>
        </p:grpSpPr>
        <p:sp>
          <p:nvSpPr>
            <p:cNvPr id="23" name="Freeform 7"/>
            <p:cNvSpPr>
              <a:spLocks noEditPoints="1"/>
            </p:cNvSpPr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>
                <a:gd name="T0" fmla="*/ 2517 w 2752"/>
                <a:gd name="T1" fmla="*/ 1203 h 1998"/>
                <a:gd name="T2" fmla="*/ 2200 w 2752"/>
                <a:gd name="T3" fmla="*/ 1355 h 1998"/>
                <a:gd name="T4" fmla="*/ 2094 w 2752"/>
                <a:gd name="T5" fmla="*/ 1315 h 1998"/>
                <a:gd name="T6" fmla="*/ 2052 w 2752"/>
                <a:gd name="T7" fmla="*/ 1357 h 1998"/>
                <a:gd name="T8" fmla="*/ 1285 w 2752"/>
                <a:gd name="T9" fmla="*/ 1100 h 1998"/>
                <a:gd name="T10" fmla="*/ 1051 w 2752"/>
                <a:gd name="T11" fmla="*/ 791 h 1998"/>
                <a:gd name="T12" fmla="*/ 308 w 2752"/>
                <a:gd name="T13" fmla="*/ 486 h 1998"/>
                <a:gd name="T14" fmla="*/ 323 w 2752"/>
                <a:gd name="T15" fmla="*/ 438 h 1998"/>
                <a:gd name="T16" fmla="*/ 539 w 2752"/>
                <a:gd name="T17" fmla="*/ 250 h 1998"/>
                <a:gd name="T18" fmla="*/ 640 w 2752"/>
                <a:gd name="T19" fmla="*/ 233 h 1998"/>
                <a:gd name="T20" fmla="*/ 528 w 2752"/>
                <a:gd name="T21" fmla="*/ 188 h 1998"/>
                <a:gd name="T22" fmla="*/ 305 w 2752"/>
                <a:gd name="T23" fmla="*/ 390 h 1998"/>
                <a:gd name="T24" fmla="*/ 215 w 2752"/>
                <a:gd name="T25" fmla="*/ 364 h 1998"/>
                <a:gd name="T26" fmla="*/ 123 w 2752"/>
                <a:gd name="T27" fmla="*/ 57 h 1998"/>
                <a:gd name="T28" fmla="*/ 3 w 2752"/>
                <a:gd name="T29" fmla="*/ 68 h 1998"/>
                <a:gd name="T30" fmla="*/ 82 w 2752"/>
                <a:gd name="T31" fmla="*/ 120 h 1998"/>
                <a:gd name="T32" fmla="*/ 172 w 2752"/>
                <a:gd name="T33" fmla="*/ 398 h 1998"/>
                <a:gd name="T34" fmla="*/ 185 w 2752"/>
                <a:gd name="T35" fmla="*/ 499 h 1998"/>
                <a:gd name="T36" fmla="*/ 303 w 2752"/>
                <a:gd name="T37" fmla="*/ 492 h 1998"/>
                <a:gd name="T38" fmla="*/ 852 w 2752"/>
                <a:gd name="T39" fmla="*/ 898 h 1998"/>
                <a:gd name="T40" fmla="*/ 940 w 2752"/>
                <a:gd name="T41" fmla="*/ 1250 h 1998"/>
                <a:gd name="T42" fmla="*/ 678 w 2752"/>
                <a:gd name="T43" fmla="*/ 1551 h 1998"/>
                <a:gd name="T44" fmla="*/ 584 w 2752"/>
                <a:gd name="T45" fmla="*/ 1638 h 1998"/>
                <a:gd name="T46" fmla="*/ 145 w 2752"/>
                <a:gd name="T47" fmla="*/ 1445 h 1998"/>
                <a:gd name="T48" fmla="*/ 42 w 2752"/>
                <a:gd name="T49" fmla="*/ 1508 h 1998"/>
                <a:gd name="T50" fmla="*/ 147 w 2752"/>
                <a:gd name="T51" fmla="*/ 1505 h 1998"/>
                <a:gd name="T52" fmla="*/ 580 w 2752"/>
                <a:gd name="T53" fmla="*/ 1737 h 1998"/>
                <a:gd name="T54" fmla="*/ 848 w 2752"/>
                <a:gd name="T55" fmla="*/ 1771 h 1998"/>
                <a:gd name="T56" fmla="*/ 800 w 2752"/>
                <a:gd name="T57" fmla="*/ 1567 h 1998"/>
                <a:gd name="T58" fmla="*/ 1053 w 2752"/>
                <a:gd name="T59" fmla="*/ 1277 h 1998"/>
                <a:gd name="T60" fmla="*/ 2047 w 2752"/>
                <a:gd name="T61" fmla="*/ 1371 h 1998"/>
                <a:gd name="T62" fmla="*/ 2096 w 2752"/>
                <a:gd name="T63" fmla="*/ 1465 h 1998"/>
                <a:gd name="T64" fmla="*/ 2178 w 2752"/>
                <a:gd name="T65" fmla="*/ 1452 h 1998"/>
                <a:gd name="T66" fmla="*/ 2630 w 2752"/>
                <a:gd name="T67" fmla="*/ 1957 h 1998"/>
                <a:gd name="T68" fmla="*/ 2737 w 2752"/>
                <a:gd name="T69" fmla="*/ 1901 h 1998"/>
                <a:gd name="T70" fmla="*/ 2646 w 2752"/>
                <a:gd name="T71" fmla="*/ 1882 h 1998"/>
                <a:gd name="T72" fmla="*/ 2195 w 2752"/>
                <a:gd name="T73" fmla="*/ 1432 h 1998"/>
                <a:gd name="T74" fmla="*/ 2525 w 2752"/>
                <a:gd name="T75" fmla="*/ 1232 h 1998"/>
                <a:gd name="T76" fmla="*/ 2637 w 2752"/>
                <a:gd name="T77" fmla="*/ 1202 h 1998"/>
                <a:gd name="T78" fmla="*/ 243 w 2752"/>
                <a:gd name="T79" fmla="*/ 507 h 1998"/>
                <a:gd name="T80" fmla="*/ 175 w 2752"/>
                <a:gd name="T81" fmla="*/ 442 h 1998"/>
                <a:gd name="T82" fmla="*/ 240 w 2752"/>
                <a:gd name="T83" fmla="*/ 374 h 1998"/>
                <a:gd name="T84" fmla="*/ 298 w 2752"/>
                <a:gd name="T85" fmla="*/ 475 h 1998"/>
                <a:gd name="T86" fmla="*/ 850 w 2752"/>
                <a:gd name="T87" fmla="*/ 1654 h 1998"/>
                <a:gd name="T88" fmla="*/ 761 w 2752"/>
                <a:gd name="T89" fmla="*/ 1821 h 1998"/>
                <a:gd name="T90" fmla="*/ 595 w 2752"/>
                <a:gd name="T91" fmla="*/ 1649 h 1998"/>
                <a:gd name="T92" fmla="*/ 608 w 2752"/>
                <a:gd name="T93" fmla="*/ 1623 h 1998"/>
                <a:gd name="T94" fmla="*/ 850 w 2752"/>
                <a:gd name="T95" fmla="*/ 1654 h 1998"/>
                <a:gd name="T96" fmla="*/ 2153 w 2752"/>
                <a:gd name="T97" fmla="*/ 1450 h 1998"/>
                <a:gd name="T98" fmla="*/ 2065 w 2752"/>
                <a:gd name="T99" fmla="*/ 1416 h 1998"/>
                <a:gd name="T100" fmla="*/ 2100 w 2752"/>
                <a:gd name="T101" fmla="*/ 1328 h 1998"/>
                <a:gd name="T102" fmla="*/ 2187 w 2752"/>
                <a:gd name="T103" fmla="*/ 1363 h 1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52" h="1998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7059"/>
              </a:srgbClr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AT"/>
            </a:p>
          </p:txBody>
        </p:sp>
        <p:sp>
          <p:nvSpPr>
            <p:cNvPr id="24" name="Freeform 14"/>
            <p:cNvSpPr>
              <a:spLocks noEditPoints="1"/>
            </p:cNvSpPr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>
                <a:gd name="T0" fmla="*/ 755 w 1384"/>
                <a:gd name="T1" fmla="*/ 18 h 1640"/>
                <a:gd name="T2" fmla="*/ 737 w 1384"/>
                <a:gd name="T3" fmla="*/ 101 h 1640"/>
                <a:gd name="T4" fmla="*/ 787 w 1384"/>
                <a:gd name="T5" fmla="*/ 129 h 1640"/>
                <a:gd name="T6" fmla="*/ 839 w 1384"/>
                <a:gd name="T7" fmla="*/ 585 h 1640"/>
                <a:gd name="T8" fmla="*/ 789 w 1384"/>
                <a:gd name="T9" fmla="*/ 621 h 1640"/>
                <a:gd name="T10" fmla="*/ 778 w 1384"/>
                <a:gd name="T11" fmla="*/ 648 h 1640"/>
                <a:gd name="T12" fmla="*/ 800 w 1384"/>
                <a:gd name="T13" fmla="*/ 721 h 1640"/>
                <a:gd name="T14" fmla="*/ 463 w 1384"/>
                <a:gd name="T15" fmla="*/ 1105 h 1640"/>
                <a:gd name="T16" fmla="*/ 227 w 1384"/>
                <a:gd name="T17" fmla="*/ 1069 h 1640"/>
                <a:gd name="T18" fmla="*/ 45 w 1384"/>
                <a:gd name="T19" fmla="*/ 1413 h 1640"/>
                <a:gd name="T20" fmla="*/ 389 w 1384"/>
                <a:gd name="T21" fmla="*/ 1595 h 1640"/>
                <a:gd name="T22" fmla="*/ 571 w 1384"/>
                <a:gd name="T23" fmla="*/ 1251 h 1640"/>
                <a:gd name="T24" fmla="*/ 475 w 1384"/>
                <a:gd name="T25" fmla="*/ 1114 h 1640"/>
                <a:gd name="T26" fmla="*/ 811 w 1384"/>
                <a:gd name="T27" fmla="*/ 730 h 1640"/>
                <a:gd name="T28" fmla="*/ 843 w 1384"/>
                <a:gd name="T29" fmla="*/ 743 h 1640"/>
                <a:gd name="T30" fmla="*/ 927 w 1384"/>
                <a:gd name="T31" fmla="*/ 706 h 1640"/>
                <a:gd name="T32" fmla="*/ 938 w 1384"/>
                <a:gd name="T33" fmla="*/ 679 h 1640"/>
                <a:gd name="T34" fmla="*/ 939 w 1384"/>
                <a:gd name="T35" fmla="*/ 662 h 1640"/>
                <a:gd name="T36" fmla="*/ 1259 w 1384"/>
                <a:gd name="T37" fmla="*/ 583 h 1640"/>
                <a:gd name="T38" fmla="*/ 1265 w 1384"/>
                <a:gd name="T39" fmla="*/ 594 h 1640"/>
                <a:gd name="T40" fmla="*/ 1348 w 1384"/>
                <a:gd name="T41" fmla="*/ 613 h 1640"/>
                <a:gd name="T42" fmla="*/ 1367 w 1384"/>
                <a:gd name="T43" fmla="*/ 530 h 1640"/>
                <a:gd name="T44" fmla="*/ 1283 w 1384"/>
                <a:gd name="T45" fmla="*/ 511 h 1640"/>
                <a:gd name="T46" fmla="*/ 1256 w 1384"/>
                <a:gd name="T47" fmla="*/ 569 h 1640"/>
                <a:gd name="T48" fmla="*/ 937 w 1384"/>
                <a:gd name="T49" fmla="*/ 648 h 1640"/>
                <a:gd name="T50" fmla="*/ 925 w 1384"/>
                <a:gd name="T51" fmla="*/ 618 h 1640"/>
                <a:gd name="T52" fmla="*/ 873 w 1384"/>
                <a:gd name="T53" fmla="*/ 584 h 1640"/>
                <a:gd name="T54" fmla="*/ 853 w 1384"/>
                <a:gd name="T55" fmla="*/ 583 h 1640"/>
                <a:gd name="T56" fmla="*/ 801 w 1384"/>
                <a:gd name="T57" fmla="*/ 127 h 1640"/>
                <a:gd name="T58" fmla="*/ 820 w 1384"/>
                <a:gd name="T59" fmla="*/ 120 h 1640"/>
                <a:gd name="T60" fmla="*/ 838 w 1384"/>
                <a:gd name="T61" fmla="*/ 36 h 1640"/>
                <a:gd name="T62" fmla="*/ 755 w 1384"/>
                <a:gd name="T63" fmla="*/ 18 h 1640"/>
                <a:gd name="T64" fmla="*/ 913 w 1384"/>
                <a:gd name="T65" fmla="*/ 626 h 1640"/>
                <a:gd name="T66" fmla="*/ 923 w 1384"/>
                <a:gd name="T67" fmla="*/ 651 h 1640"/>
                <a:gd name="T68" fmla="*/ 923 w 1384"/>
                <a:gd name="T69" fmla="*/ 651 h 1640"/>
                <a:gd name="T70" fmla="*/ 924 w 1384"/>
                <a:gd name="T71" fmla="*/ 653 h 1640"/>
                <a:gd name="T72" fmla="*/ 923 w 1384"/>
                <a:gd name="T73" fmla="*/ 676 h 1640"/>
                <a:gd name="T74" fmla="*/ 915 w 1384"/>
                <a:gd name="T75" fmla="*/ 699 h 1640"/>
                <a:gd name="T76" fmla="*/ 845 w 1384"/>
                <a:gd name="T77" fmla="*/ 729 h 1640"/>
                <a:gd name="T78" fmla="*/ 792 w 1384"/>
                <a:gd name="T79" fmla="*/ 651 h 1640"/>
                <a:gd name="T80" fmla="*/ 801 w 1384"/>
                <a:gd name="T81" fmla="*/ 628 h 1640"/>
                <a:gd name="T82" fmla="*/ 870 w 1384"/>
                <a:gd name="T83" fmla="*/ 598 h 1640"/>
                <a:gd name="T84" fmla="*/ 913 w 1384"/>
                <a:gd name="T85" fmla="*/ 626 h 1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84" h="164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705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AT"/>
            </a:p>
          </p:txBody>
        </p:sp>
        <p:sp>
          <p:nvSpPr>
            <p:cNvPr id="25" name="Freeform 6"/>
            <p:cNvSpPr>
              <a:spLocks noEditPoints="1"/>
            </p:cNvSpPr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>
                <a:gd name="T0" fmla="*/ 3469 w 3984"/>
                <a:gd name="T1" fmla="*/ 613 h 3221"/>
                <a:gd name="T2" fmla="*/ 3562 w 3984"/>
                <a:gd name="T3" fmla="*/ 361 h 3221"/>
                <a:gd name="T4" fmla="*/ 3303 w 3984"/>
                <a:gd name="T5" fmla="*/ 648 h 3221"/>
                <a:gd name="T6" fmla="*/ 3067 w 3984"/>
                <a:gd name="T7" fmla="*/ 735 h 3221"/>
                <a:gd name="T8" fmla="*/ 2837 w 3984"/>
                <a:gd name="T9" fmla="*/ 1 h 3221"/>
                <a:gd name="T10" fmla="*/ 2428 w 3984"/>
                <a:gd name="T11" fmla="*/ 484 h 3221"/>
                <a:gd name="T12" fmla="*/ 1356 w 3984"/>
                <a:gd name="T13" fmla="*/ 790 h 3221"/>
                <a:gd name="T14" fmla="*/ 971 w 3984"/>
                <a:gd name="T15" fmla="*/ 488 h 3221"/>
                <a:gd name="T16" fmla="*/ 805 w 3984"/>
                <a:gd name="T17" fmla="*/ 1002 h 3221"/>
                <a:gd name="T18" fmla="*/ 54 w 3984"/>
                <a:gd name="T19" fmla="*/ 987 h 3221"/>
                <a:gd name="T20" fmla="*/ 136 w 3984"/>
                <a:gd name="T21" fmla="*/ 1065 h 3221"/>
                <a:gd name="T22" fmla="*/ 1367 w 3984"/>
                <a:gd name="T23" fmla="*/ 818 h 3221"/>
                <a:gd name="T24" fmla="*/ 1187 w 3984"/>
                <a:gd name="T25" fmla="*/ 1428 h 3221"/>
                <a:gd name="T26" fmla="*/ 411 w 3984"/>
                <a:gd name="T27" fmla="*/ 1887 h 3221"/>
                <a:gd name="T28" fmla="*/ 530 w 3984"/>
                <a:gd name="T29" fmla="*/ 1897 h 3221"/>
                <a:gd name="T30" fmla="*/ 1266 w 3984"/>
                <a:gd name="T31" fmla="*/ 1822 h 3221"/>
                <a:gd name="T32" fmla="*/ 1455 w 3984"/>
                <a:gd name="T33" fmla="*/ 2596 h 3221"/>
                <a:gd name="T34" fmla="*/ 1590 w 3984"/>
                <a:gd name="T35" fmla="*/ 3159 h 3221"/>
                <a:gd name="T36" fmla="*/ 2132 w 3984"/>
                <a:gd name="T37" fmla="*/ 2960 h 3221"/>
                <a:gd name="T38" fmla="*/ 2477 w 3984"/>
                <a:gd name="T39" fmla="*/ 3140 h 3221"/>
                <a:gd name="T40" fmla="*/ 2144 w 3984"/>
                <a:gd name="T41" fmla="*/ 2783 h 3221"/>
                <a:gd name="T42" fmla="*/ 1610 w 3984"/>
                <a:gd name="T43" fmla="*/ 2915 h 3221"/>
                <a:gd name="T44" fmla="*/ 1700 w 3984"/>
                <a:gd name="T45" fmla="*/ 2189 h 3221"/>
                <a:gd name="T46" fmla="*/ 2100 w 3984"/>
                <a:gd name="T47" fmla="*/ 2051 h 3221"/>
                <a:gd name="T48" fmla="*/ 2446 w 3984"/>
                <a:gd name="T49" fmla="*/ 2297 h 3221"/>
                <a:gd name="T50" fmla="*/ 2717 w 3984"/>
                <a:gd name="T51" fmla="*/ 2678 h 3221"/>
                <a:gd name="T52" fmla="*/ 2578 w 3984"/>
                <a:gd name="T53" fmla="*/ 2266 h 3221"/>
                <a:gd name="T54" fmla="*/ 3000 w 3984"/>
                <a:gd name="T55" fmla="*/ 2039 h 3221"/>
                <a:gd name="T56" fmla="*/ 2207 w 3984"/>
                <a:gd name="T57" fmla="*/ 1989 h 3221"/>
                <a:gd name="T58" fmla="*/ 1942 w 3984"/>
                <a:gd name="T59" fmla="*/ 1372 h 3221"/>
                <a:gd name="T60" fmla="*/ 2782 w 3984"/>
                <a:gd name="T61" fmla="*/ 1778 h 3221"/>
                <a:gd name="T62" fmla="*/ 1901 w 3984"/>
                <a:gd name="T63" fmla="*/ 1235 h 3221"/>
                <a:gd name="T64" fmla="*/ 1462 w 3984"/>
                <a:gd name="T65" fmla="*/ 888 h 3221"/>
                <a:gd name="T66" fmla="*/ 2483 w 3984"/>
                <a:gd name="T67" fmla="*/ 535 h 3221"/>
                <a:gd name="T68" fmla="*/ 3038 w 3984"/>
                <a:gd name="T69" fmla="*/ 741 h 3221"/>
                <a:gd name="T70" fmla="*/ 3114 w 3984"/>
                <a:gd name="T71" fmla="*/ 1446 h 3221"/>
                <a:gd name="T72" fmla="*/ 3262 w 3984"/>
                <a:gd name="T73" fmla="*/ 1241 h 3221"/>
                <a:gd name="T74" fmla="*/ 3736 w 3984"/>
                <a:gd name="T75" fmla="*/ 1120 h 3221"/>
                <a:gd name="T76" fmla="*/ 3455 w 3984"/>
                <a:gd name="T77" fmla="*/ 714 h 3221"/>
                <a:gd name="T78" fmla="*/ 3971 w 3984"/>
                <a:gd name="T79" fmla="*/ 459 h 3221"/>
                <a:gd name="T80" fmla="*/ 24 w 3984"/>
                <a:gd name="T81" fmla="*/ 1025 h 3221"/>
                <a:gd name="T82" fmla="*/ 513 w 3984"/>
                <a:gd name="T83" fmla="*/ 1951 h 3221"/>
                <a:gd name="T84" fmla="*/ 511 w 3984"/>
                <a:gd name="T85" fmla="*/ 1891 h 3221"/>
                <a:gd name="T86" fmla="*/ 1597 w 3984"/>
                <a:gd name="T87" fmla="*/ 3146 h 3221"/>
                <a:gd name="T88" fmla="*/ 2576 w 3984"/>
                <a:gd name="T89" fmla="*/ 2198 h 3221"/>
                <a:gd name="T90" fmla="*/ 2428 w 3984"/>
                <a:gd name="T91" fmla="*/ 2173 h 3221"/>
                <a:gd name="T92" fmla="*/ 1509 w 3984"/>
                <a:gd name="T93" fmla="*/ 2502 h 3221"/>
                <a:gd name="T94" fmla="*/ 966 w 3984"/>
                <a:gd name="T95" fmla="*/ 2193 h 3221"/>
                <a:gd name="T96" fmla="*/ 1643 w 3984"/>
                <a:gd name="T97" fmla="*/ 2021 h 3221"/>
                <a:gd name="T98" fmla="*/ 1787 w 3984"/>
                <a:gd name="T99" fmla="*/ 1287 h 3221"/>
                <a:gd name="T100" fmla="*/ 1784 w 3984"/>
                <a:gd name="T101" fmla="*/ 1349 h 3221"/>
                <a:gd name="T102" fmla="*/ 2045 w 3984"/>
                <a:gd name="T103" fmla="*/ 1811 h 3221"/>
                <a:gd name="T104" fmla="*/ 1656 w 3984"/>
                <a:gd name="T105" fmla="*/ 2014 h 3221"/>
                <a:gd name="T106" fmla="*/ 1438 w 3984"/>
                <a:gd name="T107" fmla="*/ 1427 h 3221"/>
                <a:gd name="T108" fmla="*/ 1587 w 3984"/>
                <a:gd name="T109" fmla="*/ 820 h 3221"/>
                <a:gd name="T110" fmla="*/ 1546 w 3984"/>
                <a:gd name="T111" fmla="*/ 655 h 3221"/>
                <a:gd name="T112" fmla="*/ 2513 w 3984"/>
                <a:gd name="T113" fmla="*/ 529 h 3221"/>
                <a:gd name="T114" fmla="*/ 2532 w 3984"/>
                <a:gd name="T115" fmla="*/ 187 h 3221"/>
                <a:gd name="T116" fmla="*/ 3046 w 3984"/>
                <a:gd name="T117" fmla="*/ 621 h 3221"/>
                <a:gd name="T118" fmla="*/ 3339 w 3984"/>
                <a:gd name="T119" fmla="*/ 1388 h 3221"/>
                <a:gd name="T120" fmla="*/ 3121 w 3984"/>
                <a:gd name="T121" fmla="*/ 1306 h 3221"/>
                <a:gd name="T122" fmla="*/ 3929 w 3984"/>
                <a:gd name="T123" fmla="*/ 475 h 3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84" h="3221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705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AT"/>
            </a:p>
          </p:txBody>
        </p:sp>
      </p:grpSp>
      <p:pic>
        <p:nvPicPr>
          <p:cNvPr id="21" name="Grafik 20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4892" y="200660"/>
            <a:ext cx="2781709" cy="11768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8750087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platzhalter 3"/>
          <p:cNvSpPr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 err="1"/>
              <a:t>Titelmasterformat</a:t>
            </a:r>
            <a:endParaRPr lang="en-GB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296864" y="1698551"/>
            <a:ext cx="8562974" cy="2408274"/>
          </a:xfrm>
        </p:spPr>
        <p:txBody>
          <a:bodyPr wrap="square" lIns="0" tIns="0" rIns="0" bIns="0">
            <a:noAutofit/>
          </a:bodyPr>
          <a:lstStyle>
            <a:lvl1pPr marL="0" indent="0">
              <a:buFontTx/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4" name="Textplatzhalter 2"/>
          <p:cNvSpPr>
            <a:spLocks noGrp="1"/>
          </p:cNvSpPr>
          <p:nvPr>
            <p:ph type="body" sz="quarter" idx="13" hasCustomPrompt="1"/>
          </p:nvPr>
        </p:nvSpPr>
        <p:spPr>
          <a:xfrm>
            <a:off x="296864" y="1001413"/>
            <a:ext cx="8562975" cy="563043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2500"/>
              </a:lnSpc>
              <a:buFontTx/>
              <a:buNone/>
              <a:defRPr sz="28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noProof="0" dirty="0"/>
              <a:t>Headlines</a:t>
            </a:r>
          </a:p>
        </p:txBody>
      </p:sp>
    </p:spTree>
    <p:extLst>
      <p:ext uri="{BB962C8B-B14F-4D97-AF65-F5344CB8AC3E}">
        <p14:creationId xmlns:p14="http://schemas.microsoft.com/office/powerpoint/2010/main" val="1203612031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lines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platzhalter 3"/>
          <p:cNvSpPr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 err="1"/>
              <a:t>Titelmasterformat</a:t>
            </a:r>
            <a:endParaRPr lang="en-GB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296864" y="1698551"/>
            <a:ext cx="4140000" cy="2408274"/>
          </a:xfrm>
        </p:spPr>
        <p:txBody>
          <a:bodyPr wrap="square" lIns="0" tIns="0" rIns="0" bIns="0">
            <a:noAutofit/>
          </a:bodyPr>
          <a:lstStyle>
            <a:lvl1pPr marL="0" indent="0">
              <a:buFontTx/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4" name="Textplatzhalter 2"/>
          <p:cNvSpPr>
            <a:spLocks noGrp="1"/>
          </p:cNvSpPr>
          <p:nvPr>
            <p:ph type="body" sz="quarter" idx="13" hasCustomPrompt="1"/>
          </p:nvPr>
        </p:nvSpPr>
        <p:spPr>
          <a:xfrm>
            <a:off x="296865" y="1001413"/>
            <a:ext cx="8434186" cy="563043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2500"/>
              </a:lnSpc>
              <a:buFontTx/>
              <a:buNone/>
              <a:defRPr sz="28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noProof="0" dirty="0"/>
              <a:t>Headlines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4591050" y="1682602"/>
            <a:ext cx="4140000" cy="2408274"/>
          </a:xfrm>
        </p:spPr>
        <p:txBody>
          <a:bodyPr wrap="square" lIns="0" tIns="0" rIns="0" bIns="0">
            <a:noAutofit/>
          </a:bodyPr>
          <a:lstStyle>
            <a:lvl1pPr marL="0" indent="0">
              <a:buFontTx/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415101715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/ no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platzhalter 3"/>
          <p:cNvSpPr>
            <a:spLocks noGrp="1"/>
          </p:cNvSpPr>
          <p:nvPr>
            <p:ph type="title"/>
          </p:nvPr>
        </p:nvSpPr>
        <p:spPr>
          <a:xfrm>
            <a:off x="-4762" y="175419"/>
            <a:ext cx="6607581" cy="514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Titelmasterformat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296864" y="980854"/>
            <a:ext cx="8562974" cy="3125972"/>
          </a:xfrm>
        </p:spPr>
        <p:txBody>
          <a:bodyPr wrap="square" lIns="0" tIns="0" rIns="0" bIns="0">
            <a:noAutofit/>
          </a:bodyPr>
          <a:lstStyle>
            <a:lvl1pPr marL="0" indent="0">
              <a:buFontTx/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6545208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Break with Pic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1704338" y="2804733"/>
            <a:ext cx="12034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ildplatzhalter 3"/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endParaRPr lang="de-AT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59040" y="670256"/>
            <a:ext cx="3294063" cy="1935162"/>
          </a:xfrm>
        </p:spPr>
        <p:txBody>
          <a:bodyPr anchor="b">
            <a:normAutofit/>
          </a:bodyPr>
          <a:lstStyle>
            <a:lvl1pPr marL="0" indent="0" algn="ctr">
              <a:buNone/>
              <a:defRPr sz="3000">
                <a:solidFill>
                  <a:schemeClr val="accent4"/>
                </a:solidFill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59040" y="2880032"/>
            <a:ext cx="3294063" cy="842963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/>
              <a:t>Subtext</a:t>
            </a:r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617933" y="4808762"/>
            <a:ext cx="3600450" cy="293914"/>
          </a:xfrm>
        </p:spPr>
        <p:txBody>
          <a:bodyPr anchor="b">
            <a:noAutofit/>
          </a:bodyPr>
          <a:lstStyle>
            <a:lvl1pPr marL="0" indent="0" algn="r">
              <a:buNone/>
              <a:defRPr sz="900">
                <a:solidFill>
                  <a:schemeClr val="bg1"/>
                </a:solidFill>
              </a:defRPr>
            </a:lvl1pPr>
            <a:lvl2pPr>
              <a:defRPr sz="9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Set Copyright </a:t>
            </a:r>
            <a:r>
              <a:rPr lang="de-DE" dirty="0" err="1"/>
              <a:t>here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00162842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Break with Pic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6276338" y="2804733"/>
            <a:ext cx="12034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Bildplatzhalter 3"/>
          <p:cNvSpPr>
            <a:spLocks noGrp="1"/>
          </p:cNvSpPr>
          <p:nvPr>
            <p:ph type="pic" sz="quarter" idx="10"/>
          </p:nvPr>
        </p:nvSpPr>
        <p:spPr>
          <a:xfrm>
            <a:off x="0" y="-14748"/>
            <a:ext cx="4572000" cy="5143500"/>
          </a:xfrm>
        </p:spPr>
        <p:txBody>
          <a:bodyPr/>
          <a:lstStyle/>
          <a:p>
            <a:endParaRPr lang="de-AT"/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210968" y="670256"/>
            <a:ext cx="3294063" cy="1935162"/>
          </a:xfrm>
        </p:spPr>
        <p:txBody>
          <a:bodyPr anchor="b">
            <a:normAutofit/>
          </a:bodyPr>
          <a:lstStyle>
            <a:lvl1pPr marL="0" indent="0" algn="ctr">
              <a:buNone/>
              <a:defRPr sz="3000">
                <a:solidFill>
                  <a:schemeClr val="accent4"/>
                </a:solidFill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5210968" y="2880032"/>
            <a:ext cx="3294063" cy="842963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/>
              <a:t>Subtext</a:t>
            </a:r>
          </a:p>
        </p:txBody>
      </p:sp>
      <p:sp>
        <p:nvSpPr>
          <p:cNvPr id="12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-72574" y="4800595"/>
            <a:ext cx="3600450" cy="293914"/>
          </a:xfrm>
        </p:spPr>
        <p:txBody>
          <a:bodyPr anchor="b">
            <a:noAutofit/>
          </a:bodyPr>
          <a:lstStyle>
            <a:lvl1pPr marL="0" indent="0" algn="l">
              <a:buNone/>
              <a:defRPr sz="900">
                <a:solidFill>
                  <a:schemeClr val="bg1"/>
                </a:solidFill>
              </a:defRPr>
            </a:lvl1pPr>
            <a:lvl2pPr>
              <a:defRPr sz="9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Set Copyright </a:t>
            </a:r>
            <a:r>
              <a:rPr lang="de-DE" dirty="0" err="1"/>
              <a:t>here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85334158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break_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39749" y="1144870"/>
            <a:ext cx="8159751" cy="19351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Define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channel</a:t>
            </a:r>
            <a:r>
              <a:rPr lang="de-DE" dirty="0"/>
              <a:t> mix </a:t>
            </a:r>
            <a:r>
              <a:rPr lang="de-DE" dirty="0" err="1"/>
              <a:t>carefully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>to </a:t>
            </a:r>
            <a:r>
              <a:rPr lang="de-DE" dirty="0" err="1"/>
              <a:t>ensure</a:t>
            </a:r>
            <a:r>
              <a:rPr lang="de-DE" dirty="0"/>
              <a:t> that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/>
            </a:r>
            <a:br>
              <a:rPr lang="de-DE" dirty="0"/>
            </a:b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audience</a:t>
            </a:r>
            <a:endParaRPr lang="de-DE" dirty="0"/>
          </a:p>
        </p:txBody>
      </p:sp>
      <p:sp>
        <p:nvSpPr>
          <p:cNvPr id="7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2972591" y="3480619"/>
            <a:ext cx="3294063" cy="96102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Subtext</a:t>
            </a:r>
          </a:p>
        </p:txBody>
      </p:sp>
      <p:cxnSp>
        <p:nvCxnSpPr>
          <p:cNvPr id="10" name="Gerade Verbindung 7"/>
          <p:cNvCxnSpPr/>
          <p:nvPr userDrawn="1"/>
        </p:nvCxnSpPr>
        <p:spPr>
          <a:xfrm>
            <a:off x="3164851" y="3325433"/>
            <a:ext cx="28142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0432575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39749" y="1144870"/>
            <a:ext cx="8159751" cy="19351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Define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channel</a:t>
            </a:r>
            <a:r>
              <a:rPr lang="de-DE" dirty="0"/>
              <a:t> mix </a:t>
            </a:r>
            <a:r>
              <a:rPr lang="de-DE" dirty="0" err="1"/>
              <a:t>carefully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>to </a:t>
            </a:r>
            <a:r>
              <a:rPr lang="de-DE" dirty="0" err="1"/>
              <a:t>ensure</a:t>
            </a:r>
            <a:r>
              <a:rPr lang="de-DE" dirty="0"/>
              <a:t> that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/>
            </a:r>
            <a:br>
              <a:rPr lang="de-DE" dirty="0"/>
            </a:b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audience</a:t>
            </a:r>
            <a:endParaRPr lang="de-DE" dirty="0"/>
          </a:p>
        </p:txBody>
      </p:sp>
      <p:sp>
        <p:nvSpPr>
          <p:cNvPr id="7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2972591" y="3480619"/>
            <a:ext cx="3294063" cy="96102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Subtext</a:t>
            </a:r>
          </a:p>
        </p:txBody>
      </p:sp>
      <p:cxnSp>
        <p:nvCxnSpPr>
          <p:cNvPr id="10" name="Gerade Verbindung 7"/>
          <p:cNvCxnSpPr/>
          <p:nvPr userDrawn="1"/>
        </p:nvCxnSpPr>
        <p:spPr>
          <a:xfrm>
            <a:off x="3164851" y="3325433"/>
            <a:ext cx="28142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409528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17"/>
          <p:cNvCxnSpPr/>
          <p:nvPr userDrawn="1"/>
        </p:nvCxnSpPr>
        <p:spPr>
          <a:xfrm flipH="1">
            <a:off x="4419601" y="1033123"/>
            <a:ext cx="1" cy="358849"/>
          </a:xfrm>
          <a:prstGeom prst="line">
            <a:avLst/>
          </a:prstGeom>
          <a:ln>
            <a:solidFill>
              <a:schemeClr val="bg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7"/>
          <p:cNvCxnSpPr/>
          <p:nvPr userDrawn="1"/>
        </p:nvCxnSpPr>
        <p:spPr>
          <a:xfrm flipH="1">
            <a:off x="4417813" y="1778759"/>
            <a:ext cx="1" cy="358849"/>
          </a:xfrm>
          <a:prstGeom prst="line">
            <a:avLst/>
          </a:prstGeom>
          <a:ln>
            <a:solidFill>
              <a:schemeClr val="bg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7"/>
          <p:cNvCxnSpPr/>
          <p:nvPr userDrawn="1"/>
        </p:nvCxnSpPr>
        <p:spPr>
          <a:xfrm flipH="1">
            <a:off x="4417813" y="2524395"/>
            <a:ext cx="1" cy="358849"/>
          </a:xfrm>
          <a:prstGeom prst="line">
            <a:avLst/>
          </a:prstGeom>
          <a:ln>
            <a:solidFill>
              <a:schemeClr val="bg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7"/>
          <p:cNvCxnSpPr/>
          <p:nvPr userDrawn="1"/>
        </p:nvCxnSpPr>
        <p:spPr>
          <a:xfrm flipH="1">
            <a:off x="4417815" y="4015665"/>
            <a:ext cx="1" cy="484898"/>
          </a:xfrm>
          <a:prstGeom prst="line">
            <a:avLst/>
          </a:prstGeom>
          <a:ln>
            <a:solidFill>
              <a:schemeClr val="bg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7"/>
          <p:cNvCxnSpPr/>
          <p:nvPr userDrawn="1"/>
        </p:nvCxnSpPr>
        <p:spPr>
          <a:xfrm flipH="1">
            <a:off x="4417813" y="3270030"/>
            <a:ext cx="1" cy="358849"/>
          </a:xfrm>
          <a:prstGeom prst="line">
            <a:avLst/>
          </a:prstGeom>
          <a:ln>
            <a:solidFill>
              <a:schemeClr val="bg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liennummernplatzhalter 1"/>
          <p:cNvSpPr>
            <a:spLocks noGrp="1"/>
          </p:cNvSpPr>
          <p:nvPr>
            <p:ph type="sldNum" sz="quarter" idx="21"/>
          </p:nvPr>
        </p:nvSpPr>
        <p:spPr>
          <a:xfrm>
            <a:off x="8435759" y="4767263"/>
            <a:ext cx="502079" cy="274637"/>
          </a:xfrm>
          <a:prstGeom prst="rect">
            <a:avLst/>
          </a:prstGeom>
        </p:spPr>
        <p:txBody>
          <a:bodyPr/>
          <a:lstStyle/>
          <a:p>
            <a:fld id="{D6C7D21A-03E0-495F-99BC-0DE19E98C8C7}" type="slidenum">
              <a:rPr lang="de-AT" smtClean="0"/>
              <a:pPr/>
              <a:t>‹#›</a:t>
            </a:fld>
            <a:endParaRPr lang="de-AT" dirty="0"/>
          </a:p>
        </p:txBody>
      </p:sp>
      <p:sp>
        <p:nvSpPr>
          <p:cNvPr id="32" name="Freeform 15"/>
          <p:cNvSpPr>
            <a:spLocks noEditPoints="1"/>
          </p:cNvSpPr>
          <p:nvPr userDrawn="1"/>
        </p:nvSpPr>
        <p:spPr bwMode="auto">
          <a:xfrm rot="19424853">
            <a:off x="4082178" y="4315730"/>
            <a:ext cx="922819" cy="564693"/>
          </a:xfrm>
          <a:custGeom>
            <a:avLst/>
            <a:gdLst>
              <a:gd name="T0" fmla="*/ 1906 w 1979"/>
              <a:gd name="T1" fmla="*/ 486 h 1210"/>
              <a:gd name="T2" fmla="*/ 1855 w 1979"/>
              <a:gd name="T3" fmla="*/ 554 h 1210"/>
              <a:gd name="T4" fmla="*/ 1869 w 1979"/>
              <a:gd name="T5" fmla="*/ 585 h 1210"/>
              <a:gd name="T6" fmla="*/ 1685 w 1979"/>
              <a:gd name="T7" fmla="*/ 789 h 1210"/>
              <a:gd name="T8" fmla="*/ 1681 w 1979"/>
              <a:gd name="T9" fmla="*/ 786 h 1210"/>
              <a:gd name="T10" fmla="*/ 1620 w 1979"/>
              <a:gd name="T11" fmla="*/ 772 h 1210"/>
              <a:gd name="T12" fmla="*/ 1574 w 1979"/>
              <a:gd name="T13" fmla="*/ 799 h 1210"/>
              <a:gd name="T14" fmla="*/ 1078 w 1979"/>
              <a:gd name="T15" fmla="*/ 425 h 1210"/>
              <a:gd name="T16" fmla="*/ 1113 w 1979"/>
              <a:gd name="T17" fmla="*/ 212 h 1210"/>
              <a:gd name="T18" fmla="*/ 810 w 1979"/>
              <a:gd name="T19" fmla="*/ 52 h 1210"/>
              <a:gd name="T20" fmla="*/ 648 w 1979"/>
              <a:gd name="T21" fmla="*/ 220 h 1210"/>
              <a:gd name="T22" fmla="*/ 149 w 1979"/>
              <a:gd name="T23" fmla="*/ 89 h 1210"/>
              <a:gd name="T24" fmla="*/ 150 w 1979"/>
              <a:gd name="T25" fmla="*/ 72 h 1210"/>
              <a:gd name="T26" fmla="*/ 71 w 1979"/>
              <a:gd name="T27" fmla="*/ 3 h 1210"/>
              <a:gd name="T28" fmla="*/ 3 w 1979"/>
              <a:gd name="T29" fmla="*/ 82 h 1210"/>
              <a:gd name="T30" fmla="*/ 81 w 1979"/>
              <a:gd name="T31" fmla="*/ 151 h 1210"/>
              <a:gd name="T32" fmla="*/ 90 w 1979"/>
              <a:gd name="T33" fmla="*/ 149 h 1210"/>
              <a:gd name="T34" fmla="*/ 165 w 1979"/>
              <a:gd name="T35" fmla="*/ 401 h 1210"/>
              <a:gd name="T36" fmla="*/ 158 w 1979"/>
              <a:gd name="T37" fmla="*/ 405 h 1210"/>
              <a:gd name="T38" fmla="*/ 138 w 1979"/>
              <a:gd name="T39" fmla="*/ 488 h 1210"/>
              <a:gd name="T40" fmla="*/ 220 w 1979"/>
              <a:gd name="T41" fmla="*/ 508 h 1210"/>
              <a:gd name="T42" fmla="*/ 241 w 1979"/>
              <a:gd name="T43" fmla="*/ 425 h 1210"/>
              <a:gd name="T44" fmla="*/ 179 w 1979"/>
              <a:gd name="T45" fmla="*/ 397 h 1210"/>
              <a:gd name="T46" fmla="*/ 104 w 1979"/>
              <a:gd name="T47" fmla="*/ 145 h 1210"/>
              <a:gd name="T48" fmla="*/ 146 w 1979"/>
              <a:gd name="T49" fmla="*/ 103 h 1210"/>
              <a:gd name="T50" fmla="*/ 644 w 1979"/>
              <a:gd name="T51" fmla="*/ 233 h 1210"/>
              <a:gd name="T52" fmla="*/ 650 w 1979"/>
              <a:gd name="T53" fmla="*/ 355 h 1210"/>
              <a:gd name="T54" fmla="*/ 953 w 1979"/>
              <a:gd name="T55" fmla="*/ 516 h 1210"/>
              <a:gd name="T56" fmla="*/ 1070 w 1979"/>
              <a:gd name="T57" fmla="*/ 437 h 1210"/>
              <a:gd name="T58" fmla="*/ 1565 w 1979"/>
              <a:gd name="T59" fmla="*/ 811 h 1210"/>
              <a:gd name="T60" fmla="*/ 1588 w 1979"/>
              <a:gd name="T61" fmla="*/ 919 h 1210"/>
              <a:gd name="T62" fmla="*/ 1649 w 1979"/>
              <a:gd name="T63" fmla="*/ 932 h 1210"/>
              <a:gd name="T64" fmla="*/ 1650 w 1979"/>
              <a:gd name="T65" fmla="*/ 932 h 1210"/>
              <a:gd name="T66" fmla="*/ 1696 w 1979"/>
              <a:gd name="T67" fmla="*/ 1086 h 1210"/>
              <a:gd name="T68" fmla="*/ 1664 w 1979"/>
              <a:gd name="T69" fmla="*/ 1117 h 1210"/>
              <a:gd name="T70" fmla="*/ 1695 w 1979"/>
              <a:gd name="T71" fmla="*/ 1196 h 1210"/>
              <a:gd name="T72" fmla="*/ 1775 w 1979"/>
              <a:gd name="T73" fmla="*/ 1166 h 1210"/>
              <a:gd name="T74" fmla="*/ 1744 w 1979"/>
              <a:gd name="T75" fmla="*/ 1086 h 1210"/>
              <a:gd name="T76" fmla="*/ 1709 w 1979"/>
              <a:gd name="T77" fmla="*/ 1082 h 1210"/>
              <a:gd name="T78" fmla="*/ 1664 w 1979"/>
              <a:gd name="T79" fmla="*/ 928 h 1210"/>
              <a:gd name="T80" fmla="*/ 1701 w 1979"/>
              <a:gd name="T81" fmla="*/ 899 h 1210"/>
              <a:gd name="T82" fmla="*/ 1704 w 1979"/>
              <a:gd name="T83" fmla="*/ 895 h 1210"/>
              <a:gd name="T84" fmla="*/ 1696 w 1979"/>
              <a:gd name="T85" fmla="*/ 799 h 1210"/>
              <a:gd name="T86" fmla="*/ 1880 w 1979"/>
              <a:gd name="T87" fmla="*/ 595 h 1210"/>
              <a:gd name="T88" fmla="*/ 1923 w 1979"/>
              <a:gd name="T89" fmla="*/ 606 h 1210"/>
              <a:gd name="T90" fmla="*/ 1974 w 1979"/>
              <a:gd name="T91" fmla="*/ 538 h 1210"/>
              <a:gd name="T92" fmla="*/ 1906 w 1979"/>
              <a:gd name="T93" fmla="*/ 486 h 1210"/>
              <a:gd name="T94" fmla="*/ 1689 w 1979"/>
              <a:gd name="T95" fmla="*/ 890 h 1210"/>
              <a:gd name="T96" fmla="*/ 1646 w 1979"/>
              <a:gd name="T97" fmla="*/ 918 h 1210"/>
              <a:gd name="T98" fmla="*/ 1597 w 1979"/>
              <a:gd name="T99" fmla="*/ 907 h 1210"/>
              <a:gd name="T100" fmla="*/ 1578 w 1979"/>
              <a:gd name="T101" fmla="*/ 817 h 1210"/>
              <a:gd name="T102" fmla="*/ 1580 w 1979"/>
              <a:gd name="T103" fmla="*/ 814 h 1210"/>
              <a:gd name="T104" fmla="*/ 1623 w 1979"/>
              <a:gd name="T105" fmla="*/ 787 h 1210"/>
              <a:gd name="T106" fmla="*/ 1673 w 1979"/>
              <a:gd name="T107" fmla="*/ 798 h 1210"/>
              <a:gd name="T108" fmla="*/ 1689 w 1979"/>
              <a:gd name="T109" fmla="*/ 890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979" h="121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861964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 userDrawn="1"/>
        </p:nvCxnSpPr>
        <p:spPr>
          <a:xfrm>
            <a:off x="4416983" y="3663950"/>
            <a:ext cx="0" cy="1505531"/>
          </a:xfrm>
          <a:prstGeom prst="line">
            <a:avLst/>
          </a:prstGeom>
          <a:ln>
            <a:solidFill>
              <a:schemeClr val="bg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7"/>
          <p:cNvCxnSpPr/>
          <p:nvPr userDrawn="1"/>
        </p:nvCxnSpPr>
        <p:spPr>
          <a:xfrm flipH="1">
            <a:off x="4419601" y="1483242"/>
            <a:ext cx="1" cy="1315772"/>
          </a:xfrm>
          <a:prstGeom prst="line">
            <a:avLst/>
          </a:prstGeom>
          <a:ln>
            <a:solidFill>
              <a:schemeClr val="bg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62020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4603038" y="3899999"/>
            <a:ext cx="3924268" cy="1095867"/>
          </a:xfrm>
        </p:spPr>
        <p:txBody>
          <a:bodyPr wrap="square" lIns="0" tIns="0" rIns="0" bIns="0">
            <a:noAutofit/>
          </a:bodyPr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1" name="Textplatzhalt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603038" y="3270023"/>
            <a:ext cx="3924267" cy="563043"/>
          </a:xfrm>
        </p:spPr>
        <p:txBody>
          <a:bodyPr wrap="square" lIns="0" tIns="0" rIns="0" bIns="0" anchor="b">
            <a:noAutofit/>
          </a:bodyPr>
          <a:lstStyle>
            <a:lvl1pPr marL="0" indent="0">
              <a:lnSpc>
                <a:spcPts val="2500"/>
              </a:lnSpc>
              <a:buFontTx/>
              <a:buNone/>
              <a:defRPr sz="2800"/>
            </a:lvl1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32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4603038" y="1703147"/>
            <a:ext cx="3924268" cy="1095867"/>
          </a:xfrm>
        </p:spPr>
        <p:txBody>
          <a:bodyPr wrap="square" lIns="0" tIns="0" rIns="0" bIns="0">
            <a:noAutofit/>
          </a:bodyPr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3" name="Textplatzhalt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03038" y="1073171"/>
            <a:ext cx="3924267" cy="563043"/>
          </a:xfrm>
        </p:spPr>
        <p:txBody>
          <a:bodyPr wrap="square" lIns="0" tIns="0" rIns="0" bIns="0" anchor="b">
            <a:noAutofit/>
          </a:bodyPr>
          <a:lstStyle>
            <a:lvl1pPr marL="0" indent="0">
              <a:lnSpc>
                <a:spcPts val="2500"/>
              </a:lnSpc>
              <a:buFontTx/>
              <a:buNone/>
              <a:defRPr sz="2800"/>
            </a:lvl1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34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306657" y="3067969"/>
            <a:ext cx="3924268" cy="1095867"/>
          </a:xfrm>
        </p:spPr>
        <p:txBody>
          <a:bodyPr wrap="square" lIns="0" tIns="0" rIns="0" bIns="0">
            <a:noAutofit/>
          </a:bodyPr>
          <a:lstStyle>
            <a:lvl1pPr marL="0" indent="0" algn="r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5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06658" y="2437993"/>
            <a:ext cx="3924267" cy="563043"/>
          </a:xfrm>
        </p:spPr>
        <p:txBody>
          <a:bodyPr wrap="square" lIns="0" tIns="0" rIns="0" bIns="0" anchor="b">
            <a:noAutofit/>
          </a:bodyPr>
          <a:lstStyle>
            <a:lvl1pPr marL="0" indent="0" algn="r">
              <a:lnSpc>
                <a:spcPts val="2500"/>
              </a:lnSpc>
              <a:buFontTx/>
              <a:buNone/>
              <a:defRPr sz="2800"/>
            </a:lvl1pPr>
          </a:lstStyle>
          <a:p>
            <a:pPr lvl="0"/>
            <a:r>
              <a:rPr lang="en-GB" noProof="0"/>
              <a:t>Headline</a:t>
            </a:r>
          </a:p>
        </p:txBody>
      </p:sp>
      <p:cxnSp>
        <p:nvCxnSpPr>
          <p:cNvPr id="17" name="Straight Connector 8"/>
          <p:cNvCxnSpPr/>
          <p:nvPr userDrawn="1"/>
        </p:nvCxnSpPr>
        <p:spPr>
          <a:xfrm>
            <a:off x="4409888" y="3657600"/>
            <a:ext cx="0" cy="1022124"/>
          </a:xfrm>
          <a:prstGeom prst="line">
            <a:avLst/>
          </a:prstGeom>
          <a:ln>
            <a:solidFill>
              <a:schemeClr val="bg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 flipH="1">
            <a:off x="4416984" y="-790835"/>
            <a:ext cx="2617" cy="1636097"/>
          </a:xfrm>
          <a:prstGeom prst="line">
            <a:avLst/>
          </a:prstGeom>
          <a:ln>
            <a:solidFill>
              <a:schemeClr val="bg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8"/>
          <p:cNvCxnSpPr/>
          <p:nvPr userDrawn="1"/>
        </p:nvCxnSpPr>
        <p:spPr>
          <a:xfrm>
            <a:off x="4409888" y="1387096"/>
            <a:ext cx="0" cy="1781554"/>
          </a:xfrm>
          <a:prstGeom prst="line">
            <a:avLst/>
          </a:prstGeom>
          <a:ln>
            <a:solidFill>
              <a:schemeClr val="bg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62235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8"/>
          <p:cNvCxnSpPr/>
          <p:nvPr userDrawn="1"/>
        </p:nvCxnSpPr>
        <p:spPr>
          <a:xfrm flipH="1">
            <a:off x="4409888" y="3091039"/>
            <a:ext cx="7096" cy="1588685"/>
          </a:xfrm>
          <a:prstGeom prst="line">
            <a:avLst/>
          </a:prstGeom>
          <a:ln>
            <a:solidFill>
              <a:schemeClr val="bg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17"/>
          <p:cNvCxnSpPr/>
          <p:nvPr userDrawn="1"/>
        </p:nvCxnSpPr>
        <p:spPr>
          <a:xfrm flipH="1">
            <a:off x="4416984" y="-790835"/>
            <a:ext cx="2617" cy="1636097"/>
          </a:xfrm>
          <a:prstGeom prst="line">
            <a:avLst/>
          </a:prstGeom>
          <a:ln>
            <a:solidFill>
              <a:schemeClr val="bg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4603038" y="3262019"/>
            <a:ext cx="3924268" cy="1095867"/>
          </a:xfrm>
        </p:spPr>
        <p:txBody>
          <a:bodyPr wrap="square" lIns="0" tIns="0" rIns="0" bIns="0">
            <a:noAutofit/>
          </a:bodyPr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2" name="Textplatzhalt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603038" y="2632043"/>
            <a:ext cx="3924267" cy="563043"/>
          </a:xfrm>
        </p:spPr>
        <p:txBody>
          <a:bodyPr wrap="square" lIns="0" tIns="0" rIns="0" bIns="0" anchor="b">
            <a:noAutofit/>
          </a:bodyPr>
          <a:lstStyle>
            <a:lvl1pPr marL="0" indent="0">
              <a:lnSpc>
                <a:spcPts val="2500"/>
              </a:lnSpc>
              <a:buFontTx/>
              <a:buNone/>
              <a:defRPr sz="2800"/>
            </a:lvl1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33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4603038" y="1065167"/>
            <a:ext cx="3924268" cy="1095867"/>
          </a:xfrm>
        </p:spPr>
        <p:txBody>
          <a:bodyPr wrap="square" lIns="0" tIns="0" rIns="0" bIns="0">
            <a:noAutofit/>
          </a:bodyPr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4" name="Textplatzhalt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03038" y="435191"/>
            <a:ext cx="3924267" cy="563043"/>
          </a:xfrm>
        </p:spPr>
        <p:txBody>
          <a:bodyPr wrap="square" lIns="0" tIns="0" rIns="0" bIns="0" anchor="b">
            <a:noAutofit/>
          </a:bodyPr>
          <a:lstStyle>
            <a:lvl1pPr marL="0" indent="0">
              <a:lnSpc>
                <a:spcPts val="2500"/>
              </a:lnSpc>
              <a:buFontTx/>
              <a:buNone/>
              <a:defRPr sz="2800"/>
            </a:lvl1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35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306657" y="2429989"/>
            <a:ext cx="3924268" cy="1095867"/>
          </a:xfrm>
        </p:spPr>
        <p:txBody>
          <a:bodyPr wrap="square" lIns="0" tIns="0" rIns="0" bIns="0">
            <a:noAutofit/>
          </a:bodyPr>
          <a:lstStyle>
            <a:lvl1pPr marL="0" indent="0" algn="r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6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06658" y="1800013"/>
            <a:ext cx="3924267" cy="563043"/>
          </a:xfrm>
        </p:spPr>
        <p:txBody>
          <a:bodyPr wrap="square" lIns="0" tIns="0" rIns="0" bIns="0" anchor="b">
            <a:noAutofit/>
          </a:bodyPr>
          <a:lstStyle>
            <a:lvl1pPr marL="0" indent="0" algn="r">
              <a:lnSpc>
                <a:spcPts val="2500"/>
              </a:lnSpc>
              <a:buFontTx/>
              <a:buNone/>
              <a:defRPr sz="2800"/>
            </a:lvl1pPr>
          </a:lstStyle>
          <a:p>
            <a:pPr lvl="0"/>
            <a:r>
              <a:rPr lang="en-GB" noProof="0"/>
              <a:t>Headline</a:t>
            </a:r>
          </a:p>
        </p:txBody>
      </p:sp>
      <p:cxnSp>
        <p:nvCxnSpPr>
          <p:cNvPr id="37" name="Straight Connector 8"/>
          <p:cNvCxnSpPr/>
          <p:nvPr userDrawn="1"/>
        </p:nvCxnSpPr>
        <p:spPr>
          <a:xfrm>
            <a:off x="4409888" y="1387096"/>
            <a:ext cx="0" cy="1360714"/>
          </a:xfrm>
          <a:prstGeom prst="line">
            <a:avLst/>
          </a:prstGeom>
          <a:ln>
            <a:solidFill>
              <a:schemeClr val="bg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5"/>
          <p:cNvSpPr>
            <a:spLocks noEditPoints="1"/>
          </p:cNvSpPr>
          <p:nvPr userDrawn="1"/>
        </p:nvSpPr>
        <p:spPr bwMode="auto">
          <a:xfrm rot="19424853">
            <a:off x="4075828" y="4576080"/>
            <a:ext cx="922819" cy="564693"/>
          </a:xfrm>
          <a:custGeom>
            <a:avLst/>
            <a:gdLst>
              <a:gd name="T0" fmla="*/ 1906 w 1979"/>
              <a:gd name="T1" fmla="*/ 486 h 1210"/>
              <a:gd name="T2" fmla="*/ 1855 w 1979"/>
              <a:gd name="T3" fmla="*/ 554 h 1210"/>
              <a:gd name="T4" fmla="*/ 1869 w 1979"/>
              <a:gd name="T5" fmla="*/ 585 h 1210"/>
              <a:gd name="T6" fmla="*/ 1685 w 1979"/>
              <a:gd name="T7" fmla="*/ 789 h 1210"/>
              <a:gd name="T8" fmla="*/ 1681 w 1979"/>
              <a:gd name="T9" fmla="*/ 786 h 1210"/>
              <a:gd name="T10" fmla="*/ 1620 w 1979"/>
              <a:gd name="T11" fmla="*/ 772 h 1210"/>
              <a:gd name="T12" fmla="*/ 1574 w 1979"/>
              <a:gd name="T13" fmla="*/ 799 h 1210"/>
              <a:gd name="T14" fmla="*/ 1078 w 1979"/>
              <a:gd name="T15" fmla="*/ 425 h 1210"/>
              <a:gd name="T16" fmla="*/ 1113 w 1979"/>
              <a:gd name="T17" fmla="*/ 212 h 1210"/>
              <a:gd name="T18" fmla="*/ 810 w 1979"/>
              <a:gd name="T19" fmla="*/ 52 h 1210"/>
              <a:gd name="T20" fmla="*/ 648 w 1979"/>
              <a:gd name="T21" fmla="*/ 220 h 1210"/>
              <a:gd name="T22" fmla="*/ 149 w 1979"/>
              <a:gd name="T23" fmla="*/ 89 h 1210"/>
              <a:gd name="T24" fmla="*/ 150 w 1979"/>
              <a:gd name="T25" fmla="*/ 72 h 1210"/>
              <a:gd name="T26" fmla="*/ 71 w 1979"/>
              <a:gd name="T27" fmla="*/ 3 h 1210"/>
              <a:gd name="T28" fmla="*/ 3 w 1979"/>
              <a:gd name="T29" fmla="*/ 82 h 1210"/>
              <a:gd name="T30" fmla="*/ 81 w 1979"/>
              <a:gd name="T31" fmla="*/ 151 h 1210"/>
              <a:gd name="T32" fmla="*/ 90 w 1979"/>
              <a:gd name="T33" fmla="*/ 149 h 1210"/>
              <a:gd name="T34" fmla="*/ 165 w 1979"/>
              <a:gd name="T35" fmla="*/ 401 h 1210"/>
              <a:gd name="T36" fmla="*/ 158 w 1979"/>
              <a:gd name="T37" fmla="*/ 405 h 1210"/>
              <a:gd name="T38" fmla="*/ 138 w 1979"/>
              <a:gd name="T39" fmla="*/ 488 h 1210"/>
              <a:gd name="T40" fmla="*/ 220 w 1979"/>
              <a:gd name="T41" fmla="*/ 508 h 1210"/>
              <a:gd name="T42" fmla="*/ 241 w 1979"/>
              <a:gd name="T43" fmla="*/ 425 h 1210"/>
              <a:gd name="T44" fmla="*/ 179 w 1979"/>
              <a:gd name="T45" fmla="*/ 397 h 1210"/>
              <a:gd name="T46" fmla="*/ 104 w 1979"/>
              <a:gd name="T47" fmla="*/ 145 h 1210"/>
              <a:gd name="T48" fmla="*/ 146 w 1979"/>
              <a:gd name="T49" fmla="*/ 103 h 1210"/>
              <a:gd name="T50" fmla="*/ 644 w 1979"/>
              <a:gd name="T51" fmla="*/ 233 h 1210"/>
              <a:gd name="T52" fmla="*/ 650 w 1979"/>
              <a:gd name="T53" fmla="*/ 355 h 1210"/>
              <a:gd name="T54" fmla="*/ 953 w 1979"/>
              <a:gd name="T55" fmla="*/ 516 h 1210"/>
              <a:gd name="T56" fmla="*/ 1070 w 1979"/>
              <a:gd name="T57" fmla="*/ 437 h 1210"/>
              <a:gd name="T58" fmla="*/ 1565 w 1979"/>
              <a:gd name="T59" fmla="*/ 811 h 1210"/>
              <a:gd name="T60" fmla="*/ 1588 w 1979"/>
              <a:gd name="T61" fmla="*/ 919 h 1210"/>
              <a:gd name="T62" fmla="*/ 1649 w 1979"/>
              <a:gd name="T63" fmla="*/ 932 h 1210"/>
              <a:gd name="T64" fmla="*/ 1650 w 1979"/>
              <a:gd name="T65" fmla="*/ 932 h 1210"/>
              <a:gd name="T66" fmla="*/ 1696 w 1979"/>
              <a:gd name="T67" fmla="*/ 1086 h 1210"/>
              <a:gd name="T68" fmla="*/ 1664 w 1979"/>
              <a:gd name="T69" fmla="*/ 1117 h 1210"/>
              <a:gd name="T70" fmla="*/ 1695 w 1979"/>
              <a:gd name="T71" fmla="*/ 1196 h 1210"/>
              <a:gd name="T72" fmla="*/ 1775 w 1979"/>
              <a:gd name="T73" fmla="*/ 1166 h 1210"/>
              <a:gd name="T74" fmla="*/ 1744 w 1979"/>
              <a:gd name="T75" fmla="*/ 1086 h 1210"/>
              <a:gd name="T76" fmla="*/ 1709 w 1979"/>
              <a:gd name="T77" fmla="*/ 1082 h 1210"/>
              <a:gd name="T78" fmla="*/ 1664 w 1979"/>
              <a:gd name="T79" fmla="*/ 928 h 1210"/>
              <a:gd name="T80" fmla="*/ 1701 w 1979"/>
              <a:gd name="T81" fmla="*/ 899 h 1210"/>
              <a:gd name="T82" fmla="*/ 1704 w 1979"/>
              <a:gd name="T83" fmla="*/ 895 h 1210"/>
              <a:gd name="T84" fmla="*/ 1696 w 1979"/>
              <a:gd name="T85" fmla="*/ 799 h 1210"/>
              <a:gd name="T86" fmla="*/ 1880 w 1979"/>
              <a:gd name="T87" fmla="*/ 595 h 1210"/>
              <a:gd name="T88" fmla="*/ 1923 w 1979"/>
              <a:gd name="T89" fmla="*/ 606 h 1210"/>
              <a:gd name="T90" fmla="*/ 1974 w 1979"/>
              <a:gd name="T91" fmla="*/ 538 h 1210"/>
              <a:gd name="T92" fmla="*/ 1906 w 1979"/>
              <a:gd name="T93" fmla="*/ 486 h 1210"/>
              <a:gd name="T94" fmla="*/ 1689 w 1979"/>
              <a:gd name="T95" fmla="*/ 890 h 1210"/>
              <a:gd name="T96" fmla="*/ 1646 w 1979"/>
              <a:gd name="T97" fmla="*/ 918 h 1210"/>
              <a:gd name="T98" fmla="*/ 1597 w 1979"/>
              <a:gd name="T99" fmla="*/ 907 h 1210"/>
              <a:gd name="T100" fmla="*/ 1578 w 1979"/>
              <a:gd name="T101" fmla="*/ 817 h 1210"/>
              <a:gd name="T102" fmla="*/ 1580 w 1979"/>
              <a:gd name="T103" fmla="*/ 814 h 1210"/>
              <a:gd name="T104" fmla="*/ 1623 w 1979"/>
              <a:gd name="T105" fmla="*/ 787 h 1210"/>
              <a:gd name="T106" fmla="*/ 1673 w 1979"/>
              <a:gd name="T107" fmla="*/ 798 h 1210"/>
              <a:gd name="T108" fmla="*/ 1689 w 1979"/>
              <a:gd name="T109" fmla="*/ 890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979" h="121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21644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2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980791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 background with page count"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Titel 171"/>
          <p:cNvSpPr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</p:spPr>
        <p:txBody>
          <a:bodyPr>
            <a:normAutofit fontScale="90000"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04183035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er grey background/empty">
    <p:bg>
      <p:bgPr>
        <a:solidFill>
          <a:srgbClr val="C8D3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Rechteck 1"/>
          <p:cNvSpPr/>
          <p:nvPr userDrawn="1"/>
        </p:nvSpPr>
        <p:spPr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6550969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4"/>
          <p:cNvSpPr>
            <a:spLocks noEditPoints="1"/>
          </p:cNvSpPr>
          <p:nvPr userDrawn="1"/>
        </p:nvSpPr>
        <p:spPr bwMode="auto">
          <a:xfrm rot="1328560">
            <a:off x="8492289" y="4013864"/>
            <a:ext cx="966584" cy="1146378"/>
          </a:xfrm>
          <a:custGeom>
            <a:avLst/>
            <a:gdLst>
              <a:gd name="T0" fmla="*/ 755 w 1384"/>
              <a:gd name="T1" fmla="*/ 18 h 1640"/>
              <a:gd name="T2" fmla="*/ 737 w 1384"/>
              <a:gd name="T3" fmla="*/ 101 h 1640"/>
              <a:gd name="T4" fmla="*/ 787 w 1384"/>
              <a:gd name="T5" fmla="*/ 129 h 1640"/>
              <a:gd name="T6" fmla="*/ 839 w 1384"/>
              <a:gd name="T7" fmla="*/ 585 h 1640"/>
              <a:gd name="T8" fmla="*/ 789 w 1384"/>
              <a:gd name="T9" fmla="*/ 621 h 1640"/>
              <a:gd name="T10" fmla="*/ 778 w 1384"/>
              <a:gd name="T11" fmla="*/ 648 h 1640"/>
              <a:gd name="T12" fmla="*/ 800 w 1384"/>
              <a:gd name="T13" fmla="*/ 721 h 1640"/>
              <a:gd name="T14" fmla="*/ 463 w 1384"/>
              <a:gd name="T15" fmla="*/ 1105 h 1640"/>
              <a:gd name="T16" fmla="*/ 227 w 1384"/>
              <a:gd name="T17" fmla="*/ 1069 h 1640"/>
              <a:gd name="T18" fmla="*/ 45 w 1384"/>
              <a:gd name="T19" fmla="*/ 1413 h 1640"/>
              <a:gd name="T20" fmla="*/ 389 w 1384"/>
              <a:gd name="T21" fmla="*/ 1595 h 1640"/>
              <a:gd name="T22" fmla="*/ 571 w 1384"/>
              <a:gd name="T23" fmla="*/ 1251 h 1640"/>
              <a:gd name="T24" fmla="*/ 475 w 1384"/>
              <a:gd name="T25" fmla="*/ 1114 h 1640"/>
              <a:gd name="T26" fmla="*/ 811 w 1384"/>
              <a:gd name="T27" fmla="*/ 730 h 1640"/>
              <a:gd name="T28" fmla="*/ 843 w 1384"/>
              <a:gd name="T29" fmla="*/ 743 h 1640"/>
              <a:gd name="T30" fmla="*/ 927 w 1384"/>
              <a:gd name="T31" fmla="*/ 706 h 1640"/>
              <a:gd name="T32" fmla="*/ 938 w 1384"/>
              <a:gd name="T33" fmla="*/ 679 h 1640"/>
              <a:gd name="T34" fmla="*/ 939 w 1384"/>
              <a:gd name="T35" fmla="*/ 662 h 1640"/>
              <a:gd name="T36" fmla="*/ 1259 w 1384"/>
              <a:gd name="T37" fmla="*/ 583 h 1640"/>
              <a:gd name="T38" fmla="*/ 1265 w 1384"/>
              <a:gd name="T39" fmla="*/ 594 h 1640"/>
              <a:gd name="T40" fmla="*/ 1348 w 1384"/>
              <a:gd name="T41" fmla="*/ 613 h 1640"/>
              <a:gd name="T42" fmla="*/ 1367 w 1384"/>
              <a:gd name="T43" fmla="*/ 530 h 1640"/>
              <a:gd name="T44" fmla="*/ 1283 w 1384"/>
              <a:gd name="T45" fmla="*/ 511 h 1640"/>
              <a:gd name="T46" fmla="*/ 1256 w 1384"/>
              <a:gd name="T47" fmla="*/ 569 h 1640"/>
              <a:gd name="T48" fmla="*/ 937 w 1384"/>
              <a:gd name="T49" fmla="*/ 648 h 1640"/>
              <a:gd name="T50" fmla="*/ 925 w 1384"/>
              <a:gd name="T51" fmla="*/ 618 h 1640"/>
              <a:gd name="T52" fmla="*/ 873 w 1384"/>
              <a:gd name="T53" fmla="*/ 584 h 1640"/>
              <a:gd name="T54" fmla="*/ 853 w 1384"/>
              <a:gd name="T55" fmla="*/ 583 h 1640"/>
              <a:gd name="T56" fmla="*/ 801 w 1384"/>
              <a:gd name="T57" fmla="*/ 127 h 1640"/>
              <a:gd name="T58" fmla="*/ 820 w 1384"/>
              <a:gd name="T59" fmla="*/ 120 h 1640"/>
              <a:gd name="T60" fmla="*/ 838 w 1384"/>
              <a:gd name="T61" fmla="*/ 36 h 1640"/>
              <a:gd name="T62" fmla="*/ 755 w 1384"/>
              <a:gd name="T63" fmla="*/ 18 h 1640"/>
              <a:gd name="T64" fmla="*/ 913 w 1384"/>
              <a:gd name="T65" fmla="*/ 626 h 1640"/>
              <a:gd name="T66" fmla="*/ 923 w 1384"/>
              <a:gd name="T67" fmla="*/ 651 h 1640"/>
              <a:gd name="T68" fmla="*/ 923 w 1384"/>
              <a:gd name="T69" fmla="*/ 651 h 1640"/>
              <a:gd name="T70" fmla="*/ 924 w 1384"/>
              <a:gd name="T71" fmla="*/ 653 h 1640"/>
              <a:gd name="T72" fmla="*/ 923 w 1384"/>
              <a:gd name="T73" fmla="*/ 676 h 1640"/>
              <a:gd name="T74" fmla="*/ 915 w 1384"/>
              <a:gd name="T75" fmla="*/ 699 h 1640"/>
              <a:gd name="T76" fmla="*/ 845 w 1384"/>
              <a:gd name="T77" fmla="*/ 729 h 1640"/>
              <a:gd name="T78" fmla="*/ 792 w 1384"/>
              <a:gd name="T79" fmla="*/ 651 h 1640"/>
              <a:gd name="T80" fmla="*/ 801 w 1384"/>
              <a:gd name="T81" fmla="*/ 628 h 1640"/>
              <a:gd name="T82" fmla="*/ 870 w 1384"/>
              <a:gd name="T83" fmla="*/ 598 h 1640"/>
              <a:gd name="T84" fmla="*/ 913 w 1384"/>
              <a:gd name="T85" fmla="*/ 626 h 1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84" h="164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AT"/>
          </a:p>
        </p:txBody>
      </p:sp>
      <p:sp>
        <p:nvSpPr>
          <p:cNvPr id="9" name="Textplatzhalter 2"/>
          <p:cNvSpPr>
            <a:spLocks noGrp="1"/>
          </p:cNvSpPr>
          <p:nvPr>
            <p:ph type="body" idx="1"/>
          </p:nvPr>
        </p:nvSpPr>
        <p:spPr>
          <a:xfrm>
            <a:off x="299805" y="972460"/>
            <a:ext cx="8064216" cy="3038361"/>
          </a:xfrm>
          <a:prstGeom prst="rect">
            <a:avLst/>
          </a:prstGeom>
        </p:spPr>
        <p:txBody>
          <a:bodyPr vert="horz" lIns="217590" tIns="108794" rIns="217590" bIns="108794" rtlCol="0">
            <a:normAutofit/>
          </a:bodyPr>
          <a:lstStyle/>
          <a:p>
            <a:pPr lvl="0"/>
            <a:r>
              <a:rPr lang="en-GB" noProof="0" dirty="0" err="1"/>
              <a:t>Textmasterformat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55" name="Titelplatzhalter 3"/>
          <p:cNvSpPr>
            <a:spLocks noGrp="1"/>
          </p:cNvSpPr>
          <p:nvPr>
            <p:ph type="title"/>
          </p:nvPr>
        </p:nvSpPr>
        <p:spPr>
          <a:xfrm>
            <a:off x="-6888" y="198806"/>
            <a:ext cx="6588442" cy="46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err="1"/>
              <a:t>Titelmasterformat</a:t>
            </a:r>
            <a:endParaRPr lang="en-GB" noProof="0" dirty="0"/>
          </a:p>
        </p:txBody>
      </p:sp>
      <p:sp>
        <p:nvSpPr>
          <p:cNvPr id="8" name="TextBox 27"/>
          <p:cNvSpPr txBox="1"/>
          <p:nvPr userDrawn="1"/>
        </p:nvSpPr>
        <p:spPr>
          <a:xfrm>
            <a:off x="8276806" y="4638769"/>
            <a:ext cx="640165" cy="33851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en-GB" sz="1000" b="0" noProof="0" smtClean="0">
                <a:solidFill>
                  <a:schemeClr val="bg1"/>
                </a:solidFill>
                <a:latin typeface="Trebuchet MS" pitchFamily="34" charset="0"/>
                <a:cs typeface="Raleway Light"/>
              </a:rPr>
              <a:pPr algn="ctr"/>
              <a:t>‹#›</a:t>
            </a:fld>
            <a:endParaRPr lang="en-GB" sz="1000" b="0" noProof="0" dirty="0">
              <a:solidFill>
                <a:schemeClr val="bg1"/>
              </a:solidFill>
              <a:latin typeface="Trebuchet MS" pitchFamily="34" charset="0"/>
              <a:cs typeface="Raleway Light"/>
            </a:endParaRPr>
          </a:p>
        </p:txBody>
      </p:sp>
    </p:spTree>
    <p:extLst>
      <p:ext uri="{BB962C8B-B14F-4D97-AF65-F5344CB8AC3E}">
        <p14:creationId xmlns:p14="http://schemas.microsoft.com/office/powerpoint/2010/main" val="2581459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59" r:id="rId2"/>
    <p:sldLayoutId id="2147483873" r:id="rId3"/>
    <p:sldLayoutId id="2147483850" r:id="rId4"/>
    <p:sldLayoutId id="2147483863" r:id="rId5"/>
    <p:sldLayoutId id="2147483868" r:id="rId6"/>
    <p:sldLayoutId id="2147483875" r:id="rId7"/>
    <p:sldLayoutId id="2147483874" r:id="rId8"/>
    <p:sldLayoutId id="2147483856" r:id="rId9"/>
    <p:sldLayoutId id="2147483860" r:id="rId10"/>
    <p:sldLayoutId id="2147483857" r:id="rId11"/>
    <p:sldLayoutId id="2147483858" r:id="rId12"/>
    <p:sldLayoutId id="2147483872" r:id="rId13"/>
    <p:sldLayoutId id="2147483894" r:id="rId14"/>
    <p:sldLayoutId id="2147483895" r:id="rId15"/>
  </p:sldLayoutIdLst>
  <p:transition spd="slow">
    <p:push dir="u"/>
  </p:transition>
  <p:hf sldNum="0" hdr="0" ftr="0" dt="0"/>
  <p:txStyles>
    <p:titleStyle>
      <a:lvl1pPr marL="216000" algn="l" defTabSz="913878" rtl="0" eaLnBrk="1" latinLnBrk="0" hangingPunct="1">
        <a:spcBef>
          <a:spcPct val="0"/>
        </a:spcBef>
        <a:buNone/>
        <a:defRPr sz="2800" b="1" kern="1200" cap="all" normalizeH="0" baseline="0">
          <a:solidFill>
            <a:schemeClr val="tx1"/>
          </a:solidFill>
          <a:latin typeface="Trebuchet MS" pitchFamily="34" charset="0"/>
          <a:ea typeface="+mj-ea"/>
          <a:cs typeface="+mj-cs"/>
        </a:defRPr>
      </a:lvl1pPr>
    </p:titleStyle>
    <p:bodyStyle>
      <a:lvl1pPr marL="342705" indent="-342705" algn="l" defTabSz="913878" rtl="0" eaLnBrk="1" latinLnBrk="0" hangingPunct="1">
        <a:spcBef>
          <a:spcPct val="20000"/>
        </a:spcBef>
        <a:buClr>
          <a:schemeClr val="bg2"/>
        </a:buClr>
        <a:buSzPct val="80000"/>
        <a:buFont typeface="Wingdings 2" pitchFamily="18" charset="2"/>
        <a:buChar char=""/>
        <a:defRPr sz="2400" kern="1200">
          <a:solidFill>
            <a:schemeClr val="bg2"/>
          </a:solidFill>
          <a:latin typeface="Trebuchet MS" pitchFamily="34" charset="0"/>
          <a:ea typeface="+mn-ea"/>
          <a:cs typeface="+mn-cs"/>
        </a:defRPr>
      </a:lvl1pPr>
      <a:lvl2pPr marL="742527" indent="-285588" algn="l" defTabSz="913878" rtl="0" eaLnBrk="1" latinLnBrk="0" hangingPunct="1">
        <a:spcBef>
          <a:spcPct val="20000"/>
        </a:spcBef>
        <a:buClr>
          <a:schemeClr val="bg2"/>
        </a:buClr>
        <a:buSzPct val="80000"/>
        <a:buFont typeface="Wingdings" pitchFamily="2" charset="2"/>
        <a:buChar char=""/>
        <a:defRPr sz="20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2pPr>
      <a:lvl3pPr marL="1142349" indent="-228470" algn="l" defTabSz="913878" rtl="0" eaLnBrk="1" latinLnBrk="0" hangingPunct="1">
        <a:spcBef>
          <a:spcPct val="20000"/>
        </a:spcBef>
        <a:buClr>
          <a:schemeClr val="bg2"/>
        </a:buClr>
        <a:buSzPct val="100000"/>
        <a:buFont typeface="Trebuchet MS" pitchFamily="34" charset="0"/>
        <a:buChar char="&gt;"/>
        <a:defRPr sz="18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3pPr>
      <a:lvl4pPr marL="1599288" indent="-228470" algn="l" defTabSz="913878" rtl="0" eaLnBrk="1" latinLnBrk="0" hangingPunct="1">
        <a:spcBef>
          <a:spcPct val="20000"/>
        </a:spcBef>
        <a:buClr>
          <a:schemeClr val="bg2"/>
        </a:buClr>
        <a:buFont typeface="Trebuchet MS" pitchFamily="34" charset="0"/>
        <a:buChar char="&gt;"/>
        <a:defRPr sz="18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4pPr>
      <a:lvl5pPr marL="2056227" indent="-228470" algn="l" defTabSz="913878" rtl="0" eaLnBrk="1" latinLnBrk="0" hangingPunct="1">
        <a:spcBef>
          <a:spcPct val="20000"/>
        </a:spcBef>
        <a:buClr>
          <a:schemeClr val="bg2"/>
        </a:buClr>
        <a:buFont typeface="Trebuchet MS" pitchFamily="34" charset="0"/>
        <a:buChar char="&gt;"/>
        <a:defRPr sz="18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5pPr>
      <a:lvl6pPr marL="2513167" indent="-228470" algn="l" defTabSz="9138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06" indent="-228470" algn="l" defTabSz="9138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47" indent="-228470" algn="l" defTabSz="9138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986" indent="-228470" algn="l" defTabSz="9138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39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78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17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58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698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37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76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15" algn="l" defTabSz="9138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jetforce-1d009.web.app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locha.org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glocha-challenges-mapping-iaai.web.app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andrej.slancik@siea.gov.sk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103909" y="4319789"/>
            <a:ext cx="3827583" cy="586195"/>
          </a:xfrm>
        </p:spPr>
        <p:txBody>
          <a:bodyPr/>
          <a:lstStyle/>
          <a:p>
            <a:r>
              <a:rPr lang="sk-SK" b="1" dirty="0"/>
              <a:t>Úvodné stretnutie JETA aliancie</a:t>
            </a:r>
            <a:endParaRPr lang="de-AT" b="1" dirty="0"/>
          </a:p>
          <a:p>
            <a:r>
              <a:rPr lang="sk-SK" dirty="0"/>
              <a:t>29.5.2024, SIEA BB, Švermova 43, B. Bystrica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-35769" y="491823"/>
            <a:ext cx="6123709" cy="1537610"/>
          </a:xfrm>
        </p:spPr>
        <p:txBody>
          <a:bodyPr>
            <a:noAutofit/>
          </a:bodyPr>
          <a:lstStyle/>
          <a:p>
            <a:r>
              <a:rPr lang="sk-SK" sz="2800" b="1" dirty="0" smtClean="0">
                <a:solidFill>
                  <a:schemeClr val="accent4">
                    <a:lumMod val="75000"/>
                  </a:schemeClr>
                </a:solidFill>
              </a:rPr>
              <a:t>PREZENTÁCIA MEDZINÁRODNÉHO PROJEKTU </a:t>
            </a:r>
            <a:r>
              <a:rPr lang="sk-SK" sz="2800" b="1" dirty="0" err="1" smtClean="0">
                <a:solidFill>
                  <a:schemeClr val="accent4">
                    <a:lumMod val="75000"/>
                  </a:schemeClr>
                </a:solidFill>
              </a:rPr>
              <a:t>JETforCE</a:t>
            </a:r>
            <a:endParaRPr lang="de-AT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4955652" y="4316960"/>
            <a:ext cx="4250693" cy="586195"/>
          </a:xfrm>
        </p:spPr>
        <p:txBody>
          <a:bodyPr/>
          <a:lstStyle/>
          <a:p>
            <a:r>
              <a:rPr lang="sk-SK" dirty="0" smtClean="0"/>
              <a:t>Ing. Andrej Slančík, PhD.</a:t>
            </a:r>
            <a:r>
              <a:rPr lang="en-GB" dirty="0"/>
              <a:t/>
            </a:r>
            <a:br>
              <a:rPr lang="en-GB" dirty="0"/>
            </a:br>
            <a:r>
              <a:rPr lang="sk-SK" dirty="0" smtClean="0"/>
              <a:t>Slovenská inovačná a </a:t>
            </a:r>
            <a:r>
              <a:rPr lang="sk-SK" smtClean="0"/>
              <a:t>energetická agentúra </a:t>
            </a:r>
            <a:endParaRPr lang="de-A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31EFACD-664A-47F0-B2E7-26E5DB7913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509" y="0"/>
            <a:ext cx="3096491" cy="131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98862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336699"/>
            <a:ext cx="7682779" cy="380851"/>
          </a:xfrm>
          <a:prstGeom prst="rect">
            <a:avLst/>
          </a:prstGeom>
        </p:spPr>
        <p:txBody>
          <a:bodyPr lIns="0" tIns="0" rIns="0" bIns="0" anchor="t">
            <a:normAutofit fontScale="92500" lnSpcReduction="2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Obsah prezentácie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 lnSpcReduction="1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i="1" dirty="0" smtClean="0">
                <a:solidFill>
                  <a:schemeClr val="tx1"/>
                </a:solidFill>
              </a:rPr>
              <a:t>Čo je to Spravodlivá energetická transformácia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i="1" dirty="0" smtClean="0">
                <a:solidFill>
                  <a:schemeClr val="tx1"/>
                </a:solidFill>
              </a:rPr>
              <a:t>Spravodlivá energetická transformácia v SR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i="1" dirty="0" smtClean="0">
                <a:solidFill>
                  <a:schemeClr val="tx1"/>
                </a:solidFill>
              </a:rPr>
              <a:t>Projekt JETforCE – základné informácie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i="1" dirty="0" smtClean="0">
                <a:solidFill>
                  <a:schemeClr val="tx1"/>
                </a:solidFill>
              </a:rPr>
              <a:t>Aliancie T-JETA </a:t>
            </a:r>
            <a:r>
              <a:rPr lang="sk-SK" i="1" smtClean="0">
                <a:solidFill>
                  <a:schemeClr val="tx1"/>
                </a:solidFill>
              </a:rPr>
              <a:t>a JETA SK</a:t>
            </a:r>
            <a:endParaRPr lang="sk-SK" i="1" dirty="0" smtClean="0">
              <a:solidFill>
                <a:schemeClr val="tx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i="1" dirty="0" smtClean="0">
                <a:solidFill>
                  <a:schemeClr val="tx1"/>
                </a:solidFill>
              </a:rPr>
              <a:t>Aplikácia </a:t>
            </a:r>
            <a:r>
              <a:rPr lang="sk-SK" i="1" dirty="0" err="1" smtClean="0">
                <a:solidFill>
                  <a:schemeClr val="tx1"/>
                </a:solidFill>
              </a:rPr>
              <a:t>Challenges</a:t>
            </a:r>
            <a:r>
              <a:rPr lang="sk-SK" i="1" dirty="0" smtClean="0">
                <a:solidFill>
                  <a:schemeClr val="tx1"/>
                </a:solidFill>
              </a:rPr>
              <a:t> </a:t>
            </a:r>
            <a:r>
              <a:rPr lang="sk-SK" i="1" dirty="0" err="1" smtClean="0">
                <a:solidFill>
                  <a:schemeClr val="tx1"/>
                </a:solidFill>
              </a:rPr>
              <a:t>Mapping</a:t>
            </a:r>
            <a:r>
              <a:rPr lang="sk-SK" i="1" dirty="0" smtClean="0">
                <a:solidFill>
                  <a:schemeClr val="tx1"/>
                </a:solidFill>
              </a:rPr>
              <a:t> </a:t>
            </a:r>
            <a:r>
              <a:rPr lang="sk-SK" i="1" dirty="0" err="1" smtClean="0">
                <a:solidFill>
                  <a:schemeClr val="tx1"/>
                </a:solidFill>
              </a:rPr>
              <a:t>Tool</a:t>
            </a:r>
            <a:endParaRPr lang="sk-SK" i="1" dirty="0" smtClean="0">
              <a:solidFill>
                <a:schemeClr val="tx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i="1" dirty="0" smtClean="0">
                <a:solidFill>
                  <a:schemeClr val="tx1"/>
                </a:solidFill>
              </a:rPr>
              <a:t>Doterajšie aktivity projektových partnerov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i="1" dirty="0" err="1" smtClean="0">
                <a:solidFill>
                  <a:schemeClr val="tx1"/>
                </a:solidFill>
              </a:rPr>
              <a:t>Komplementarita</a:t>
            </a:r>
            <a:r>
              <a:rPr lang="sk-SK" i="1" dirty="0" smtClean="0">
                <a:solidFill>
                  <a:schemeClr val="tx1"/>
                </a:solidFill>
              </a:rPr>
              <a:t> a synergie projektu JETforCE s inými stratégiami a iniciatívami EÚ</a:t>
            </a: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332509" y="717550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965518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336699"/>
            <a:ext cx="7682779" cy="380851"/>
          </a:xfrm>
          <a:prstGeom prst="rect">
            <a:avLst/>
          </a:prstGeom>
        </p:spPr>
        <p:txBody>
          <a:bodyPr lIns="0" tIns="0" rIns="0" bIns="0" anchor="t">
            <a:normAutofit fontScale="85000" lnSpcReduction="1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Čo je to Spravodlivá energetická transformácia?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i="1" dirty="0" smtClean="0">
              <a:solidFill>
                <a:schemeClr val="tx1"/>
              </a:solidFill>
            </a:endParaRP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b="1" i="1" dirty="0" smtClean="0">
                <a:solidFill>
                  <a:schemeClr val="tx1"/>
                </a:solidFill>
              </a:rPr>
              <a:t>Spravodlivá energetická transformácia (angl. Just </a:t>
            </a:r>
            <a:r>
              <a:rPr lang="sk-SK" b="1" i="1" dirty="0" err="1" smtClean="0">
                <a:solidFill>
                  <a:schemeClr val="tx1"/>
                </a:solidFill>
              </a:rPr>
              <a:t>energy</a:t>
            </a:r>
            <a:r>
              <a:rPr lang="sk-SK" b="1" i="1" dirty="0" smtClean="0">
                <a:solidFill>
                  <a:schemeClr val="tx1"/>
                </a:solidFill>
              </a:rPr>
              <a:t> </a:t>
            </a:r>
            <a:r>
              <a:rPr lang="sk-SK" b="1" i="1" dirty="0" err="1" smtClean="0">
                <a:solidFill>
                  <a:schemeClr val="tx1"/>
                </a:solidFill>
              </a:rPr>
              <a:t>transition</a:t>
            </a:r>
            <a:r>
              <a:rPr lang="sk-SK" b="1" i="1" dirty="0" smtClean="0">
                <a:solidFill>
                  <a:schemeClr val="tx1"/>
                </a:solidFill>
              </a:rPr>
              <a:t> – „JET“) </a:t>
            </a:r>
            <a:r>
              <a:rPr lang="sk-SK" i="1" dirty="0" smtClean="0">
                <a:solidFill>
                  <a:schemeClr val="tx1"/>
                </a:solidFill>
              </a:rPr>
              <a:t>- je </a:t>
            </a:r>
            <a:r>
              <a:rPr lang="sk-SK" i="1" dirty="0">
                <a:solidFill>
                  <a:schemeClr val="tx1"/>
                </a:solidFill>
              </a:rPr>
              <a:t>o obmedzovaní financovania fosílnych palív spôsobom, ktorý znižuje </a:t>
            </a:r>
            <a:r>
              <a:rPr lang="sk-SK" i="1" dirty="0" smtClean="0">
                <a:solidFill>
                  <a:schemeClr val="tx1"/>
                </a:solidFill>
              </a:rPr>
              <a:t>nerovnosť a presúva </a:t>
            </a:r>
            <a:r>
              <a:rPr lang="sk-SK" i="1" dirty="0">
                <a:solidFill>
                  <a:schemeClr val="tx1"/>
                </a:solidFill>
              </a:rPr>
              <a:t>náklady na klimatické opatrenia na bohatých znečisťovateľov, pričom uprednostňuje ekonomickú, rasovú a rodovú spravodlivosť.</a:t>
            </a:r>
            <a:endParaRPr lang="sk-SK" i="1" dirty="0" smtClean="0">
              <a:solidFill>
                <a:schemeClr val="tx1"/>
              </a:solidFill>
            </a:endParaRP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endParaRPr lang="sk-SK" i="1" dirty="0" smtClean="0">
              <a:solidFill>
                <a:schemeClr val="tx1"/>
              </a:solidFill>
            </a:endParaRP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i="1" dirty="0" smtClean="0">
                <a:solidFill>
                  <a:schemeClr val="tx1"/>
                </a:solidFill>
              </a:rPr>
              <a:t>Z analýzy k príprave </a:t>
            </a:r>
            <a:r>
              <a:rPr lang="sk-SK" b="1" i="1" dirty="0" smtClean="0">
                <a:solidFill>
                  <a:schemeClr val="tx1"/>
                </a:solidFill>
              </a:rPr>
              <a:t>„Plánu spravodlivej transformácie územia SR“</a:t>
            </a:r>
            <a:r>
              <a:rPr lang="sk-SK" i="1" dirty="0" smtClean="0">
                <a:solidFill>
                  <a:schemeClr val="tx1"/>
                </a:solidFill>
              </a:rPr>
              <a:t> </a:t>
            </a:r>
            <a:r>
              <a:rPr lang="sk-SK" i="1" dirty="0" err="1" smtClean="0">
                <a:solidFill>
                  <a:schemeClr val="tx1"/>
                </a:solidFill>
              </a:rPr>
              <a:t>vyplynlo</a:t>
            </a:r>
            <a:r>
              <a:rPr lang="sk-SK" i="1" dirty="0" smtClean="0">
                <a:solidFill>
                  <a:schemeClr val="tx1"/>
                </a:solidFill>
              </a:rPr>
              <a:t>, že v SR sa tento problém naviac dotkne nasledovných regiónov:</a:t>
            </a:r>
            <a:endParaRPr lang="sk-SK" b="1" i="1" dirty="0" smtClean="0">
              <a:solidFill>
                <a:schemeClr val="tx1"/>
              </a:solidFill>
            </a:endParaRP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332509" y="717550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96469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336699"/>
            <a:ext cx="7682779" cy="380851"/>
          </a:xfrm>
          <a:prstGeom prst="rect">
            <a:avLst/>
          </a:prstGeom>
        </p:spPr>
        <p:txBody>
          <a:bodyPr lIns="0" tIns="0" rIns="0" bIns="0" anchor="t">
            <a:normAutofit fontScale="85000" lnSpcReduction="1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Spravodlivá energetická transformácia v SR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b="1" i="1" dirty="0" smtClean="0">
                <a:solidFill>
                  <a:schemeClr val="tx1"/>
                </a:solidFill>
              </a:rPr>
              <a:t>Spravodlivá energetická transformácia (angl. Just </a:t>
            </a:r>
            <a:r>
              <a:rPr lang="sk-SK" b="1" i="1" dirty="0" err="1" smtClean="0">
                <a:solidFill>
                  <a:schemeClr val="tx1"/>
                </a:solidFill>
              </a:rPr>
              <a:t>energy</a:t>
            </a:r>
            <a:r>
              <a:rPr lang="sk-SK" b="1" i="1" dirty="0" smtClean="0">
                <a:solidFill>
                  <a:schemeClr val="tx1"/>
                </a:solidFill>
              </a:rPr>
              <a:t> </a:t>
            </a:r>
            <a:r>
              <a:rPr lang="sk-SK" b="1" i="1" dirty="0" err="1" smtClean="0">
                <a:solidFill>
                  <a:schemeClr val="tx1"/>
                </a:solidFill>
              </a:rPr>
              <a:t>transition</a:t>
            </a:r>
            <a:r>
              <a:rPr lang="sk-SK" b="1" i="1" dirty="0" smtClean="0">
                <a:solidFill>
                  <a:schemeClr val="tx1"/>
                </a:solidFill>
              </a:rPr>
              <a:t> – „JET“) </a:t>
            </a:r>
            <a:r>
              <a:rPr lang="sk-SK" i="1" dirty="0" smtClean="0">
                <a:solidFill>
                  <a:schemeClr val="tx1"/>
                </a:solidFill>
              </a:rPr>
              <a:t>- je </a:t>
            </a:r>
            <a:r>
              <a:rPr lang="sk-SK" i="1" dirty="0">
                <a:solidFill>
                  <a:schemeClr val="tx1"/>
                </a:solidFill>
              </a:rPr>
              <a:t>o obmedzovaní financovania fosílnych palív spôsobom, ktorý znižuje </a:t>
            </a:r>
            <a:r>
              <a:rPr lang="sk-SK" i="1" dirty="0" smtClean="0">
                <a:solidFill>
                  <a:schemeClr val="tx1"/>
                </a:solidFill>
              </a:rPr>
              <a:t>nerovnosť a presúva </a:t>
            </a:r>
            <a:r>
              <a:rPr lang="sk-SK" i="1" dirty="0">
                <a:solidFill>
                  <a:schemeClr val="tx1"/>
                </a:solidFill>
              </a:rPr>
              <a:t>náklady na klimatické opatrenia na bohatých znečisťovateľov, pričom uprednostňuje ekonomickú, rasovú a rodovú spravodlivosť</a:t>
            </a:r>
            <a:r>
              <a:rPr lang="sk-SK" i="1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buClrTx/>
              <a:buSzPct val="100000"/>
            </a:pPr>
            <a:endParaRPr lang="sk-SK" i="1" dirty="0" smtClean="0">
              <a:solidFill>
                <a:schemeClr val="tx1"/>
              </a:solidFill>
            </a:endParaRP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b="1" i="1" dirty="0" smtClean="0">
                <a:solidFill>
                  <a:schemeClr val="tx1"/>
                </a:solidFill>
              </a:rPr>
              <a:t>Regióny najviac ovplyvnené v SR:</a:t>
            </a:r>
          </a:p>
          <a:p>
            <a:pPr marL="342900" indent="-342900" algn="just">
              <a:buClrTx/>
              <a:buSzPct val="100000"/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chemeClr val="tx1"/>
                </a:solidFill>
              </a:rPr>
              <a:t>BBSK</a:t>
            </a:r>
            <a:r>
              <a:rPr lang="en-GB" sz="1800" dirty="0">
                <a:solidFill>
                  <a:schemeClr val="tx1"/>
                </a:solidFill>
              </a:rPr>
              <a:t> – </a:t>
            </a:r>
            <a:r>
              <a:rPr lang="en-GB" sz="1800" dirty="0" err="1">
                <a:solidFill>
                  <a:schemeClr val="tx1"/>
                </a:solidFill>
              </a:rPr>
              <a:t>Brezno</a:t>
            </a:r>
            <a:r>
              <a:rPr lang="en-GB" sz="1800" dirty="0">
                <a:solidFill>
                  <a:schemeClr val="tx1"/>
                </a:solidFill>
              </a:rPr>
              <a:t>, </a:t>
            </a:r>
            <a:r>
              <a:rPr lang="en-GB" sz="1800" dirty="0" err="1">
                <a:solidFill>
                  <a:schemeClr val="tx1"/>
                </a:solidFill>
              </a:rPr>
              <a:t>Revúca</a:t>
            </a:r>
            <a:r>
              <a:rPr lang="en-GB" sz="1800" dirty="0">
                <a:solidFill>
                  <a:schemeClr val="tx1"/>
                </a:solidFill>
              </a:rPr>
              <a:t>, </a:t>
            </a:r>
            <a:r>
              <a:rPr lang="en-GB" sz="1800" dirty="0" err="1">
                <a:solidFill>
                  <a:schemeClr val="tx1"/>
                </a:solidFill>
              </a:rPr>
              <a:t>Rimavská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Sobota</a:t>
            </a:r>
            <a:r>
              <a:rPr lang="en-GB" sz="1800" dirty="0">
                <a:solidFill>
                  <a:schemeClr val="tx1"/>
                </a:solidFill>
              </a:rPr>
              <a:t>, </a:t>
            </a:r>
            <a:r>
              <a:rPr lang="en-GB" sz="1800" dirty="0" err="1">
                <a:solidFill>
                  <a:schemeClr val="tx1"/>
                </a:solidFill>
              </a:rPr>
              <a:t>Zvolen</a:t>
            </a:r>
            <a:r>
              <a:rPr lang="en-GB" sz="1800" dirty="0">
                <a:solidFill>
                  <a:schemeClr val="tx1"/>
                </a:solidFill>
              </a:rPr>
              <a:t>, </a:t>
            </a:r>
            <a:r>
              <a:rPr lang="en-GB" sz="1800" dirty="0" err="1">
                <a:solidFill>
                  <a:schemeClr val="tx1"/>
                </a:solidFill>
              </a:rPr>
              <a:t>Žiar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nad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Hronom</a:t>
            </a:r>
            <a:r>
              <a:rPr lang="en-GB" sz="1800" dirty="0">
                <a:solidFill>
                  <a:schemeClr val="tx1"/>
                </a:solidFill>
              </a:rPr>
              <a:t>, </a:t>
            </a:r>
            <a:r>
              <a:rPr lang="en-GB" sz="1800" dirty="0" err="1">
                <a:solidFill>
                  <a:schemeClr val="tx1"/>
                </a:solidFill>
              </a:rPr>
              <a:t>Žarnovica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smtClean="0">
                <a:solidFill>
                  <a:schemeClr val="tx1"/>
                </a:solidFill>
              </a:rPr>
              <a:t>a </a:t>
            </a:r>
            <a:r>
              <a:rPr lang="en-GB" sz="1800" dirty="0" err="1">
                <a:solidFill>
                  <a:schemeClr val="tx1"/>
                </a:solidFill>
              </a:rPr>
              <a:t>Banská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Štiavnica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endParaRPr lang="sk-SK" sz="1800" dirty="0" smtClean="0">
              <a:solidFill>
                <a:schemeClr val="tx1"/>
              </a:solidFill>
            </a:endParaRPr>
          </a:p>
          <a:p>
            <a:pPr marL="342900" indent="-342900" algn="just">
              <a:buClrTx/>
              <a:buSzPct val="100000"/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chemeClr val="tx1"/>
                </a:solidFill>
              </a:rPr>
              <a:t>TSK</a:t>
            </a:r>
            <a:r>
              <a:rPr lang="en-GB" sz="1800" dirty="0">
                <a:solidFill>
                  <a:schemeClr val="tx1"/>
                </a:solidFill>
              </a:rPr>
              <a:t> – </a:t>
            </a:r>
            <a:r>
              <a:rPr lang="en-GB" sz="1800" dirty="0" err="1">
                <a:solidFill>
                  <a:schemeClr val="tx1"/>
                </a:solidFill>
              </a:rPr>
              <a:t>Prievidza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smtClean="0">
                <a:solidFill>
                  <a:schemeClr val="tx1"/>
                </a:solidFill>
              </a:rPr>
              <a:t>a </a:t>
            </a:r>
            <a:r>
              <a:rPr lang="en-GB" sz="1800" dirty="0" err="1">
                <a:solidFill>
                  <a:schemeClr val="tx1"/>
                </a:solidFill>
              </a:rPr>
              <a:t>Partizánske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endParaRPr lang="sk-SK" sz="1800" dirty="0">
              <a:solidFill>
                <a:schemeClr val="tx1"/>
              </a:solidFill>
            </a:endParaRPr>
          </a:p>
          <a:p>
            <a:pPr marL="342900" indent="-342900" algn="just">
              <a:buClrTx/>
              <a:buSzPct val="100000"/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chemeClr val="tx1"/>
                </a:solidFill>
              </a:rPr>
              <a:t>KSK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smtClean="0">
                <a:solidFill>
                  <a:schemeClr val="tx1"/>
                </a:solidFill>
              </a:rPr>
              <a:t>–</a:t>
            </a:r>
            <a:r>
              <a:rPr lang="sk-SK" sz="1800" dirty="0" smtClean="0">
                <a:solidFill>
                  <a:schemeClr val="tx1"/>
                </a:solidFill>
              </a:rPr>
              <a:t> </a:t>
            </a:r>
            <a:r>
              <a:rPr lang="en-GB" sz="1800" dirty="0" err="1" smtClean="0">
                <a:solidFill>
                  <a:schemeClr val="tx1"/>
                </a:solidFill>
              </a:rPr>
              <a:t>Košice</a:t>
            </a:r>
            <a:r>
              <a:rPr lang="en-GB" sz="1800" dirty="0" smtClean="0">
                <a:solidFill>
                  <a:schemeClr val="tx1"/>
                </a:solidFill>
              </a:rPr>
              <a:t> </a:t>
            </a:r>
            <a:r>
              <a:rPr lang="en-GB" sz="1800" dirty="0">
                <a:solidFill>
                  <a:schemeClr val="tx1"/>
                </a:solidFill>
              </a:rPr>
              <a:t>I – IV, </a:t>
            </a:r>
            <a:r>
              <a:rPr lang="en-GB" sz="1800" dirty="0" err="1">
                <a:solidFill>
                  <a:schemeClr val="tx1"/>
                </a:solidFill>
              </a:rPr>
              <a:t>Košice</a:t>
            </a:r>
            <a:r>
              <a:rPr lang="en-GB" sz="1800" dirty="0">
                <a:solidFill>
                  <a:schemeClr val="tx1"/>
                </a:solidFill>
              </a:rPr>
              <a:t> – </a:t>
            </a:r>
            <a:r>
              <a:rPr lang="en-GB" sz="1800" dirty="0" err="1">
                <a:solidFill>
                  <a:schemeClr val="tx1"/>
                </a:solidFill>
              </a:rPr>
              <a:t>okolie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smtClean="0">
                <a:solidFill>
                  <a:schemeClr val="tx1"/>
                </a:solidFill>
              </a:rPr>
              <a:t>a</a:t>
            </a:r>
            <a:r>
              <a:rPr lang="sk-SK" sz="1800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Michalovce</a:t>
            </a:r>
            <a:endParaRPr lang="sk-SK" sz="1800" i="1" dirty="0" smtClean="0">
              <a:solidFill>
                <a:schemeClr val="tx1"/>
              </a:solidFill>
            </a:endParaRP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332509" y="717550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06200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336699"/>
            <a:ext cx="7682779" cy="380851"/>
          </a:xfrm>
          <a:prstGeom prst="rect">
            <a:avLst/>
          </a:prstGeom>
        </p:spPr>
        <p:txBody>
          <a:bodyPr lIns="0" tIns="0" rIns="0" bIns="0" anchor="t">
            <a:normAutofit fontScale="85000" lnSpcReduction="1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Spravodlivá energetická transformácia v SR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Tx/>
              <a:buSzPct val="100000"/>
            </a:pPr>
            <a:endParaRPr lang="sk-SK" sz="1800" i="1" dirty="0" smtClean="0">
              <a:solidFill>
                <a:schemeClr val="tx1"/>
              </a:solidFill>
            </a:endParaRP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332509" y="717550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ázok 6"/>
          <p:cNvPicPr/>
          <p:nvPr/>
        </p:nvPicPr>
        <p:blipFill>
          <a:blip r:embed="rId3"/>
          <a:stretch>
            <a:fillRect/>
          </a:stretch>
        </p:blipFill>
        <p:spPr>
          <a:xfrm>
            <a:off x="538480" y="894080"/>
            <a:ext cx="7284720" cy="319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32150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336699"/>
            <a:ext cx="7682779" cy="380851"/>
          </a:xfrm>
          <a:prstGeom prst="rect">
            <a:avLst/>
          </a:prstGeom>
        </p:spPr>
        <p:txBody>
          <a:bodyPr lIns="0" tIns="0" rIns="0" bIns="0" anchor="t">
            <a:normAutofit fontScale="92500" lnSpcReduction="2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Základné informácie o projekte JETforCE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i="1" dirty="0" smtClean="0">
              <a:solidFill>
                <a:schemeClr val="tx1"/>
              </a:solidFill>
            </a:endParaRP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i="1" dirty="0" err="1" smtClean="0">
                <a:solidFill>
                  <a:schemeClr val="tx1"/>
                </a:solidFill>
              </a:rPr>
              <a:t>Lead</a:t>
            </a:r>
            <a:r>
              <a:rPr lang="sk-SK" i="1" dirty="0" smtClean="0">
                <a:solidFill>
                  <a:schemeClr val="tx1"/>
                </a:solidFill>
              </a:rPr>
              <a:t> partner: Agentúra BORA 94, Maďarsko</a:t>
            </a: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endParaRPr lang="sk-SK" i="1" dirty="0" smtClean="0">
              <a:solidFill>
                <a:schemeClr val="tx1"/>
              </a:solidFill>
            </a:endParaRP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i="1" dirty="0" smtClean="0">
                <a:solidFill>
                  <a:schemeClr val="tx1"/>
                </a:solidFill>
              </a:rPr>
              <a:t>Spolu 12 partnerov z 9 ČŠ EÚ (HU, 2-DE, 2-AT, 2-IT, SI, HR, CZ, SK, PL)</a:t>
            </a: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i="1" dirty="0" smtClean="0">
                <a:solidFill>
                  <a:schemeClr val="tx1"/>
                </a:solidFill>
              </a:rPr>
              <a:t>Asociovaní partneri (2 HU, 2 AT, IT, DE, SI, HR, CZ, SK)</a:t>
            </a:r>
          </a:p>
          <a:p>
            <a:pPr algn="just">
              <a:buClrTx/>
              <a:buSzPct val="100000"/>
            </a:pPr>
            <a:endParaRPr lang="sk-SK" i="1" dirty="0" smtClean="0">
              <a:solidFill>
                <a:schemeClr val="tx1"/>
              </a:solidFill>
            </a:endParaRP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i="1" dirty="0" smtClean="0">
                <a:solidFill>
                  <a:schemeClr val="tx1"/>
                </a:solidFill>
              </a:rPr>
              <a:t>Trvanie projektu: 36 mesiacov (4/2023 – 3/2026)</a:t>
            </a:r>
            <a:endParaRPr lang="sk-SK" i="1" dirty="0">
              <a:solidFill>
                <a:schemeClr val="tx1"/>
              </a:solidFill>
            </a:endParaRP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332509" y="717550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511392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336699"/>
            <a:ext cx="7682779" cy="380851"/>
          </a:xfrm>
          <a:prstGeom prst="rect">
            <a:avLst/>
          </a:prstGeom>
        </p:spPr>
        <p:txBody>
          <a:bodyPr lIns="0" tIns="0" rIns="0" bIns="0" anchor="t">
            <a:normAutofit fontScale="92500" lnSpcReduction="2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Cieľ projektu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P</a:t>
            </a:r>
            <a:r>
              <a:rPr lang="sk-SK" dirty="0" smtClean="0">
                <a:solidFill>
                  <a:schemeClr val="tx1"/>
                </a:solidFill>
              </a:rPr>
              <a:t>rispieť </a:t>
            </a:r>
            <a:r>
              <a:rPr lang="sk-SK" dirty="0">
                <a:solidFill>
                  <a:schemeClr val="tx1"/>
                </a:solidFill>
              </a:rPr>
              <a:t>k úspešnému vyriešeniu urgentnej a </a:t>
            </a:r>
            <a:r>
              <a:rPr lang="sk-SK" dirty="0" smtClean="0">
                <a:solidFill>
                  <a:schemeClr val="tx1"/>
                </a:solidFill>
              </a:rPr>
              <a:t>veľmi </a:t>
            </a:r>
            <a:r>
              <a:rPr lang="sk-SK" dirty="0">
                <a:solidFill>
                  <a:schemeClr val="tx1"/>
                </a:solidFill>
              </a:rPr>
              <a:t>komplexnej otázky energetickej transformácie strednej Európy tak, aby nedošlo pritom k negatívnym dopadom na niektoré regióny alebo skupiny obyvateľov. </a:t>
            </a:r>
            <a:endParaRPr lang="sk-SK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dirty="0" smtClean="0">
              <a:solidFill>
                <a:schemeClr val="tx1"/>
              </a:solidFill>
            </a:endParaRPr>
          </a:p>
          <a:p>
            <a:pPr marL="342900" indent="-342900"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sk-SK" i="1" dirty="0" smtClean="0">
                <a:solidFill>
                  <a:schemeClr val="tx1"/>
                </a:solidFill>
              </a:rPr>
              <a:t>Proces </a:t>
            </a:r>
            <a:r>
              <a:rPr lang="sk-SK" i="1" dirty="0">
                <a:solidFill>
                  <a:schemeClr val="tx1"/>
                </a:solidFill>
              </a:rPr>
              <a:t>by mal </a:t>
            </a:r>
            <a:r>
              <a:rPr lang="sk-SK" i="1" dirty="0" smtClean="0">
                <a:solidFill>
                  <a:schemeClr val="tx1"/>
                </a:solidFill>
              </a:rPr>
              <a:t>byť </a:t>
            </a:r>
            <a:r>
              <a:rPr lang="sk-SK" i="1" dirty="0">
                <a:solidFill>
                  <a:schemeClr val="tx1"/>
                </a:solidFill>
              </a:rPr>
              <a:t>v súlade s Európskou zelenou dohodou, pričom treba povedať, že napriek významnému zníženiu energetickej náročnosti regiónu po roku 1990, energetická intenzita regiónu je podľa </a:t>
            </a:r>
            <a:r>
              <a:rPr lang="sk-SK" i="1" dirty="0" err="1">
                <a:solidFill>
                  <a:schemeClr val="tx1"/>
                </a:solidFill>
              </a:rPr>
              <a:t>Eurostatu</a:t>
            </a:r>
            <a:r>
              <a:rPr lang="sk-SK" i="1" dirty="0">
                <a:solidFill>
                  <a:schemeClr val="tx1"/>
                </a:solidFill>
              </a:rPr>
              <a:t> stále 47 % nad priemerom EÚ.</a:t>
            </a: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332509" y="717550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30541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336699"/>
            <a:ext cx="7682779" cy="380851"/>
          </a:xfrm>
          <a:prstGeom prst="rect">
            <a:avLst/>
          </a:prstGeom>
        </p:spPr>
        <p:txBody>
          <a:bodyPr lIns="0" tIns="0" rIns="0" bIns="0" anchor="t">
            <a:normAutofit fontScale="92500" lnSpcReduction="2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Ako projekt prispeje k naplneniu cieľa?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dirty="0">
                <a:solidFill>
                  <a:schemeClr val="tx1"/>
                </a:solidFill>
              </a:rPr>
              <a:t>V </a:t>
            </a:r>
            <a:r>
              <a:rPr lang="sk-SK" dirty="0" smtClean="0">
                <a:solidFill>
                  <a:schemeClr val="tx1"/>
                </a:solidFill>
              </a:rPr>
              <a:t>rámci </a:t>
            </a:r>
            <a:r>
              <a:rPr lang="sk-SK" dirty="0">
                <a:solidFill>
                  <a:schemeClr val="tx1"/>
                </a:solidFill>
              </a:rPr>
              <a:t>projektu </a:t>
            </a:r>
            <a:r>
              <a:rPr lang="sk-SK" dirty="0" smtClean="0">
                <a:solidFill>
                  <a:schemeClr val="tx1"/>
                </a:solidFill>
              </a:rPr>
              <a:t>sú v</a:t>
            </a:r>
            <a:r>
              <a:rPr lang="sk-SK" dirty="0">
                <a:solidFill>
                  <a:schemeClr val="tx1"/>
                </a:solidFill>
              </a:rPr>
              <a:t> spolupráci s projektovými a asociovanými partnermi vytvorené </a:t>
            </a:r>
            <a:r>
              <a:rPr lang="sk-SK" dirty="0" smtClean="0">
                <a:solidFill>
                  <a:schemeClr val="tx1"/>
                </a:solidFill>
              </a:rPr>
              <a:t>a otestované </a:t>
            </a:r>
            <a:r>
              <a:rPr lang="sk-SK" u="sng" dirty="0" smtClean="0">
                <a:solidFill>
                  <a:schemeClr val="tx1"/>
                </a:solidFill>
              </a:rPr>
              <a:t>dva </a:t>
            </a:r>
            <a:r>
              <a:rPr lang="sk-SK" u="sng" dirty="0">
                <a:solidFill>
                  <a:schemeClr val="tx1"/>
                </a:solidFill>
              </a:rPr>
              <a:t>digitálne </a:t>
            </a:r>
            <a:r>
              <a:rPr lang="sk-SK" u="sng" dirty="0" smtClean="0">
                <a:solidFill>
                  <a:schemeClr val="tx1"/>
                </a:solidFill>
              </a:rPr>
              <a:t>nástroje</a:t>
            </a:r>
            <a:r>
              <a:rPr lang="sk-SK" dirty="0" smtClean="0">
                <a:solidFill>
                  <a:schemeClr val="tx1"/>
                </a:solidFill>
              </a:rPr>
              <a:t>:</a:t>
            </a:r>
          </a:p>
          <a:p>
            <a:pPr algn="just"/>
            <a:endParaRPr lang="sk-SK" dirty="0">
              <a:solidFill>
                <a:schemeClr val="tx1"/>
              </a:solidFill>
            </a:endParaRPr>
          </a:p>
          <a:p>
            <a:pPr marL="342900" indent="-342900" algn="just">
              <a:buClrTx/>
              <a:buSzPct val="100000"/>
              <a:buFont typeface="+mj-lt"/>
              <a:buAutoNum type="arabicPeriod"/>
            </a:pPr>
            <a:r>
              <a:rPr lang="sk-SK" sz="1800" b="1" u="sng" dirty="0" smtClean="0">
                <a:solidFill>
                  <a:schemeClr val="tx1"/>
                </a:solidFill>
              </a:rPr>
              <a:t>„</a:t>
            </a:r>
            <a:r>
              <a:rPr lang="sk-SK" sz="1800" b="1" u="sng" dirty="0" err="1" smtClean="0">
                <a:solidFill>
                  <a:schemeClr val="tx1"/>
                </a:solidFill>
              </a:rPr>
              <a:t>Challenges</a:t>
            </a:r>
            <a:r>
              <a:rPr lang="sk-SK" sz="1800" b="1" u="sng" dirty="0" smtClean="0">
                <a:solidFill>
                  <a:schemeClr val="tx1"/>
                </a:solidFill>
              </a:rPr>
              <a:t> </a:t>
            </a:r>
            <a:r>
              <a:rPr lang="sk-SK" sz="1800" b="1" u="sng" dirty="0" err="1" smtClean="0">
                <a:solidFill>
                  <a:schemeClr val="tx1"/>
                </a:solidFill>
              </a:rPr>
              <a:t>Mapping</a:t>
            </a:r>
            <a:r>
              <a:rPr lang="sk-SK" sz="1800" b="1" u="sng" dirty="0" smtClean="0">
                <a:solidFill>
                  <a:schemeClr val="tx1"/>
                </a:solidFill>
              </a:rPr>
              <a:t> </a:t>
            </a:r>
            <a:r>
              <a:rPr lang="sk-SK" sz="1800" b="1" u="sng" dirty="0" err="1" smtClean="0">
                <a:solidFill>
                  <a:schemeClr val="tx1"/>
                </a:solidFill>
              </a:rPr>
              <a:t>Tool</a:t>
            </a:r>
            <a:r>
              <a:rPr lang="sk-SK" sz="1800" b="1" u="sng" dirty="0" smtClean="0">
                <a:solidFill>
                  <a:schemeClr val="tx1"/>
                </a:solidFill>
              </a:rPr>
              <a:t>“ </a:t>
            </a:r>
            <a:r>
              <a:rPr lang="sk-SK" sz="1800" dirty="0">
                <a:solidFill>
                  <a:schemeClr val="tx1"/>
                </a:solidFill>
              </a:rPr>
              <a:t>– t. j. mapovanie (klimatických) výziev – aplikácia s pripojenou databázou, ktorá využíva technológiu </a:t>
            </a:r>
            <a:r>
              <a:rPr lang="sk-SK" sz="1800" dirty="0" err="1">
                <a:solidFill>
                  <a:schemeClr val="tx1"/>
                </a:solidFill>
              </a:rPr>
              <a:t>blockchain</a:t>
            </a:r>
            <a:r>
              <a:rPr lang="sk-SK" sz="1800" dirty="0">
                <a:solidFill>
                  <a:schemeClr val="tx1"/>
                </a:solidFill>
              </a:rPr>
              <a:t>. Aplikácia slúži na zber informácií o klimatických výzvach v zvolenej štruktúre údajov a identifikuje ich potenciálne nepriaznivé účinky na zraniteľné skupiny obyvateľstva</a:t>
            </a:r>
            <a:r>
              <a:rPr lang="sk-SK" sz="1800" dirty="0" smtClean="0">
                <a:solidFill>
                  <a:schemeClr val="tx1"/>
                </a:solidFill>
              </a:rPr>
              <a:t>. </a:t>
            </a:r>
          </a:p>
          <a:p>
            <a:pPr algn="just">
              <a:buClrTx/>
              <a:buSzPct val="100000"/>
            </a:pPr>
            <a:endParaRPr lang="sk-SK" sz="1800" dirty="0" smtClean="0">
              <a:solidFill>
                <a:schemeClr val="tx1"/>
              </a:solidFill>
            </a:endParaRPr>
          </a:p>
          <a:p>
            <a:pPr algn="just"/>
            <a:endParaRPr lang="sk-SK" sz="1800" dirty="0">
              <a:solidFill>
                <a:srgbClr val="FF0000"/>
              </a:solidFill>
            </a:endParaRPr>
          </a:p>
          <a:p>
            <a:pPr algn="just"/>
            <a:endParaRPr lang="sk-SK" dirty="0" smtClean="0">
              <a:solidFill>
                <a:schemeClr val="tx1"/>
              </a:solidFill>
            </a:endParaRP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332509" y="717550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59568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336699"/>
            <a:ext cx="7682779" cy="380851"/>
          </a:xfrm>
          <a:prstGeom prst="rect">
            <a:avLst/>
          </a:prstGeom>
        </p:spPr>
        <p:txBody>
          <a:bodyPr lIns="0" tIns="0" rIns="0" bIns="0" anchor="t">
            <a:normAutofit fontScale="92500" lnSpcReduction="2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Ako projekt prispeje k naplneniu cieľa?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ClrTx/>
              <a:buSzPct val="100000"/>
              <a:buFont typeface="+mj-lt"/>
              <a:buAutoNum type="arabicPeriod" startAt="2"/>
            </a:pPr>
            <a:r>
              <a:rPr lang="sk-SK" sz="1600" b="1" u="sng" dirty="0" err="1" smtClean="0">
                <a:solidFill>
                  <a:schemeClr val="tx1"/>
                </a:solidFill>
              </a:rPr>
              <a:t>Technology</a:t>
            </a:r>
            <a:r>
              <a:rPr lang="sk-SK" sz="1600" b="1" u="sng" dirty="0" smtClean="0">
                <a:solidFill>
                  <a:schemeClr val="tx1"/>
                </a:solidFill>
              </a:rPr>
              <a:t> </a:t>
            </a:r>
            <a:r>
              <a:rPr lang="sk-SK" sz="1600" b="1" u="sng" dirty="0" err="1" smtClean="0">
                <a:solidFill>
                  <a:schemeClr val="tx1"/>
                </a:solidFill>
              </a:rPr>
              <a:t>Evaluation</a:t>
            </a:r>
            <a:r>
              <a:rPr lang="sk-SK" sz="1600" b="1" u="sng" dirty="0" smtClean="0">
                <a:solidFill>
                  <a:schemeClr val="tx1"/>
                </a:solidFill>
              </a:rPr>
              <a:t> </a:t>
            </a:r>
            <a:r>
              <a:rPr lang="sk-SK" sz="1600" b="1" u="sng" dirty="0" err="1" smtClean="0">
                <a:solidFill>
                  <a:schemeClr val="tx1"/>
                </a:solidFill>
              </a:rPr>
              <a:t>Tool</a:t>
            </a:r>
            <a:r>
              <a:rPr lang="sk-SK" sz="1600" b="1" dirty="0" smtClean="0">
                <a:solidFill>
                  <a:schemeClr val="tx1"/>
                </a:solidFill>
              </a:rPr>
              <a:t> </a:t>
            </a:r>
            <a:r>
              <a:rPr lang="sk-SK" sz="1600" dirty="0" smtClean="0">
                <a:solidFill>
                  <a:schemeClr val="tx1"/>
                </a:solidFill>
              </a:rPr>
              <a:t>– </a:t>
            </a:r>
            <a:r>
              <a:rPr lang="sk-SK" sz="1600" dirty="0">
                <a:solidFill>
                  <a:schemeClr val="tx1"/>
                </a:solidFill>
              </a:rPr>
              <a:t>hodnotenie technológií je úplne nový softvér spoluvytváraný v rámci riešiteľského konzorcia projektu. Slúži na analýzu nákladov a prínosov existujúcich a novo vznikajúcich technológií na výrobu, distribúciu a využívanie energie z OZE. Softvér je možné použiť napr. na hodnotenie </a:t>
            </a:r>
            <a:r>
              <a:rPr lang="sk-SK" sz="1600" dirty="0" err="1">
                <a:solidFill>
                  <a:schemeClr val="tx1"/>
                </a:solidFill>
              </a:rPr>
              <a:t>IoT</a:t>
            </a:r>
            <a:r>
              <a:rPr lang="sk-SK" sz="1600" dirty="0">
                <a:solidFill>
                  <a:schemeClr val="tx1"/>
                </a:solidFill>
              </a:rPr>
              <a:t>, Big </a:t>
            </a:r>
            <a:r>
              <a:rPr lang="sk-SK" sz="1600" dirty="0" err="1">
                <a:solidFill>
                  <a:schemeClr val="tx1"/>
                </a:solidFill>
              </a:rPr>
              <a:t>Data</a:t>
            </a:r>
            <a:r>
              <a:rPr lang="sk-SK" sz="1600" dirty="0">
                <a:solidFill>
                  <a:schemeClr val="tx1"/>
                </a:solidFill>
              </a:rPr>
              <a:t>, inteligentných meračov a termostatov alebo optimalizáciu a riadenie procesov. Súbor otázok naviguje tvorcov rozhodnutí  v rozhodovacom procese prostredníctvom hodnotenia potenciálneho vplyvu energetických ukazovateľov a nákladov na sociálnu spravodlivosť. Vážené odpovede slúžia ako rozhodovanie pri </a:t>
            </a:r>
            <a:r>
              <a:rPr lang="sk-SK" sz="1600" dirty="0" smtClean="0">
                <a:solidFill>
                  <a:schemeClr val="tx1"/>
                </a:solidFill>
              </a:rPr>
              <a:t>podpore </a:t>
            </a:r>
            <a:r>
              <a:rPr lang="sk-SK" sz="1600" dirty="0">
                <a:solidFill>
                  <a:schemeClr val="tx1"/>
                </a:solidFill>
              </a:rPr>
              <a:t>investícií</a:t>
            </a:r>
            <a:r>
              <a:rPr lang="sk-SK" sz="1600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buClrTx/>
              <a:buSzPct val="100000"/>
            </a:pPr>
            <a:endParaRPr lang="sk-SK" sz="1600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sz="2100" dirty="0" err="1" smtClean="0">
                <a:solidFill>
                  <a:srgbClr val="FF0000"/>
                </a:solidFill>
              </a:rPr>
              <a:t>Link</a:t>
            </a:r>
            <a:r>
              <a:rPr lang="sk-SK" sz="2100" dirty="0" smtClean="0">
                <a:solidFill>
                  <a:srgbClr val="FF0000"/>
                </a:solidFill>
              </a:rPr>
              <a:t> na aplikáciu: </a:t>
            </a:r>
            <a:r>
              <a:rPr lang="sk-SK" u="sng" dirty="0">
                <a:hlinkClick r:id="rId3"/>
              </a:rPr>
              <a:t>https://jetforce-1d009.web.app/</a:t>
            </a:r>
            <a:r>
              <a:rPr lang="sk-SK" dirty="0"/>
              <a:t> </a:t>
            </a:r>
            <a:endParaRPr lang="sk-SK" dirty="0" smtClean="0"/>
          </a:p>
          <a:p>
            <a:pPr algn="just"/>
            <a:endParaRPr lang="sk-SK" sz="2100" dirty="0" smtClean="0">
              <a:solidFill>
                <a:srgbClr val="FF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sz="2100" dirty="0" smtClean="0">
                <a:solidFill>
                  <a:srgbClr val="FF0000"/>
                </a:solidFill>
              </a:rPr>
              <a:t>Práce </a:t>
            </a:r>
            <a:r>
              <a:rPr lang="sk-SK" sz="2100" dirty="0" smtClean="0">
                <a:solidFill>
                  <a:srgbClr val="FF0000"/>
                </a:solidFill>
              </a:rPr>
              <a:t>na aplikácii sú zatiaľ v počiatočnej fáze </a:t>
            </a:r>
            <a:r>
              <a:rPr lang="sk-SK" sz="2100" dirty="0" smtClean="0">
                <a:solidFill>
                  <a:srgbClr val="FF0000"/>
                </a:solidFill>
              </a:rPr>
              <a:t>...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sk-SK" sz="1800" dirty="0">
              <a:solidFill>
                <a:srgbClr val="FF0000"/>
              </a:solidFill>
            </a:endParaRPr>
          </a:p>
          <a:p>
            <a:pPr algn="just"/>
            <a:endParaRPr lang="sk-SK" dirty="0" smtClean="0">
              <a:solidFill>
                <a:schemeClr val="tx1"/>
              </a:solidFill>
            </a:endParaRP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332509" y="717550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373664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336699"/>
            <a:ext cx="7682779" cy="380851"/>
          </a:xfrm>
          <a:prstGeom prst="rect">
            <a:avLst/>
          </a:prstGeom>
        </p:spPr>
        <p:txBody>
          <a:bodyPr lIns="0" tIns="0" rIns="0" bIns="0" anchor="t">
            <a:normAutofit fontScale="92500" lnSpcReduction="2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Potreba nadnárodnej spolupráce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 lnSpcReduction="1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k-SK" dirty="0">
                <a:solidFill>
                  <a:schemeClr val="tx1"/>
                </a:solidFill>
              </a:rPr>
              <a:t>Nadnárodná spolupráca je kľúčová na dosiahnutie výsledkov </a:t>
            </a:r>
            <a:r>
              <a:rPr lang="sk-SK" dirty="0" err="1">
                <a:solidFill>
                  <a:schemeClr val="tx1"/>
                </a:solidFill>
              </a:rPr>
              <a:t>JETforCE</a:t>
            </a:r>
            <a:r>
              <a:rPr lang="sk-SK" dirty="0">
                <a:solidFill>
                  <a:schemeClr val="tx1"/>
                </a:solidFill>
              </a:rPr>
              <a:t>, pretože:</a:t>
            </a:r>
          </a:p>
          <a:p>
            <a:pPr marL="342900" lvl="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Spravodlivá energetická transformácia je všadeprítomnou a mimoriadne komplexnou výzvou pre krajiny strednej a východnej Európy. Spoločné úsilie a zdieľanie vedomostí sú nevyhnutné na pochopenie tejto výzvy v jej rôznorodosti a zároveň umožňuje navrhnúť efektívne riešenia;</a:t>
            </a:r>
          </a:p>
          <a:p>
            <a:pPr marL="342900" lvl="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Zámerom projektu je navrhnúť úplne nové riešenia, ktoré sa budú dlhodobo uplatňovať v oblasti strednej a východnej Európy. Aby riešenia boli dostatočne spoľahlivé a dlhodobo </a:t>
            </a:r>
            <a:r>
              <a:rPr lang="sk-SK" dirty="0" err="1">
                <a:solidFill>
                  <a:schemeClr val="tx1"/>
                </a:solidFill>
              </a:rPr>
              <a:t>využívateľné</a:t>
            </a:r>
            <a:r>
              <a:rPr lang="sk-SK" dirty="0">
                <a:solidFill>
                  <a:schemeClr val="tx1"/>
                </a:solidFill>
              </a:rPr>
              <a:t> na zabezpečenie dostatočného rozsahu ich využívania je potrebný silný nadnárodný proces spolutvorby, testovania a overovania použiteľnosti.</a:t>
            </a:r>
          </a:p>
          <a:p>
            <a:pPr marL="342900" indent="-342900" algn="just">
              <a:buClrTx/>
              <a:buSzPct val="100000"/>
              <a:buFont typeface="+mj-lt"/>
              <a:buAutoNum type="arabicPeriod" startAt="2"/>
            </a:pPr>
            <a:endParaRPr lang="sk-SK" sz="180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1800" dirty="0">
              <a:solidFill>
                <a:schemeClr val="tx1"/>
              </a:solidFill>
            </a:endParaRPr>
          </a:p>
          <a:p>
            <a:pPr algn="just"/>
            <a:endParaRPr lang="sk-SK" dirty="0" smtClean="0">
              <a:solidFill>
                <a:schemeClr val="tx1"/>
              </a:solidFill>
            </a:endParaRP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332509" y="717550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8199135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336699"/>
            <a:ext cx="7682779" cy="380851"/>
          </a:xfrm>
          <a:prstGeom prst="rect">
            <a:avLst/>
          </a:prstGeom>
        </p:spPr>
        <p:txBody>
          <a:bodyPr lIns="0" tIns="0" rIns="0" bIns="0" anchor="t">
            <a:normAutofit fontScale="92500" lnSpcReduction="2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T-JETA (</a:t>
            </a:r>
            <a:r>
              <a:rPr lang="sk-SK" dirty="0" err="1" smtClean="0">
                <a:solidFill>
                  <a:schemeClr val="accent4">
                    <a:lumMod val="75000"/>
                  </a:schemeClr>
                </a:solidFill>
              </a:rPr>
              <a:t>Transnational</a:t>
            </a:r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 JET Alliance)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tx1"/>
                </a:solidFill>
              </a:rPr>
              <a:t>JETA SK je súčasťou T-JETA založenej v rámci projektu </a:t>
            </a:r>
            <a:r>
              <a:rPr lang="sk-SK" dirty="0" err="1" smtClean="0">
                <a:solidFill>
                  <a:schemeClr val="tx1"/>
                </a:solidFill>
              </a:rPr>
              <a:t>JETforCE</a:t>
            </a:r>
            <a:endParaRPr lang="sk-SK" dirty="0" smtClean="0">
              <a:solidFill>
                <a:schemeClr val="tx1"/>
              </a:solidFill>
            </a:endParaRPr>
          </a:p>
          <a:p>
            <a:pPr algn="just">
              <a:buClrTx/>
              <a:buSzPct val="100000"/>
            </a:pPr>
            <a:endParaRPr lang="sk-SK" sz="900" dirty="0" smtClean="0">
              <a:solidFill>
                <a:schemeClr val="tx1"/>
              </a:solidFill>
            </a:endParaRP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tx1"/>
                </a:solidFill>
              </a:rPr>
              <a:t>Činnosť T-JETA prebieha v súlade s projektovým výstupom: „D.3.1.1. </a:t>
            </a:r>
            <a:r>
              <a:rPr lang="sk-SK" dirty="0" err="1" smtClean="0">
                <a:solidFill>
                  <a:schemeClr val="tx1"/>
                </a:solidFill>
              </a:rPr>
              <a:t>Transnational</a:t>
            </a:r>
            <a:r>
              <a:rPr lang="sk-SK" dirty="0" smtClean="0">
                <a:solidFill>
                  <a:schemeClr val="tx1"/>
                </a:solidFill>
              </a:rPr>
              <a:t> JET Alliance – set </a:t>
            </a:r>
            <a:r>
              <a:rPr lang="sk-SK" dirty="0" err="1" smtClean="0">
                <a:solidFill>
                  <a:schemeClr val="tx1"/>
                </a:solidFill>
              </a:rPr>
              <a:t>up</a:t>
            </a:r>
            <a:r>
              <a:rPr lang="sk-SK" dirty="0" smtClean="0">
                <a:solidFill>
                  <a:schemeClr val="tx1"/>
                </a:solidFill>
              </a:rPr>
              <a:t> report“</a:t>
            </a:r>
          </a:p>
          <a:p>
            <a:pPr algn="just">
              <a:buClrTx/>
              <a:buSzPct val="100000"/>
            </a:pPr>
            <a:endParaRPr lang="sk-SK" sz="800" dirty="0">
              <a:solidFill>
                <a:schemeClr val="tx1"/>
              </a:solidFill>
            </a:endParaRPr>
          </a:p>
          <a:p>
            <a:pPr algn="just"/>
            <a:r>
              <a:rPr lang="sk-SK" dirty="0" smtClean="0">
                <a:solidFill>
                  <a:schemeClr val="tx1"/>
                </a:solidFill>
              </a:rPr>
              <a:t>Ciele T-JETA:</a:t>
            </a:r>
          </a:p>
          <a:p>
            <a:pPr marL="342900" indent="-342900"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sk-SK" dirty="0" smtClean="0">
                <a:solidFill>
                  <a:schemeClr val="tx1"/>
                </a:solidFill>
              </a:rPr>
              <a:t>Zapojiť cieľové skupiny na miestnej úrovni do otvorenej diskusie na podporu záväzku financovať JET transformáciu postavenú na zapojení občanov a využití digitalizácie</a:t>
            </a:r>
          </a:p>
          <a:p>
            <a:pPr marL="342900" indent="-342900"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sk-SK" dirty="0" smtClean="0">
                <a:solidFill>
                  <a:schemeClr val="tx1"/>
                </a:solidFill>
              </a:rPr>
              <a:t>Zapojiť </a:t>
            </a:r>
            <a:r>
              <a:rPr lang="sk-SK" dirty="0" err="1" smtClean="0">
                <a:solidFill>
                  <a:schemeClr val="tx1"/>
                </a:solidFill>
              </a:rPr>
              <a:t>stakeholderov</a:t>
            </a:r>
            <a:r>
              <a:rPr lang="sk-SK" dirty="0" smtClean="0">
                <a:solidFill>
                  <a:schemeClr val="tx1"/>
                </a:solidFill>
              </a:rPr>
              <a:t> do nadnárodného vzdelávania a do spoluvytvárania digitálneho nástroja</a:t>
            </a:r>
          </a:p>
          <a:p>
            <a:pPr marL="342900" indent="-342900" algn="just">
              <a:buClrTx/>
              <a:buSzPct val="100000"/>
              <a:buFont typeface="Wingdings" panose="05000000000000000000" pitchFamily="2" charset="2"/>
              <a:buChar char="ü"/>
            </a:pPr>
            <a:endParaRPr lang="sk-SK" dirty="0" smtClean="0">
              <a:solidFill>
                <a:schemeClr val="tx1"/>
              </a:solidFill>
            </a:endParaRP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endParaRPr lang="sk-SK" dirty="0" smtClean="0">
              <a:solidFill>
                <a:schemeClr val="tx1"/>
              </a:solidFill>
            </a:endParaRPr>
          </a:p>
          <a:p>
            <a:pPr algn="just"/>
            <a:endParaRPr lang="sk-SK" dirty="0" smtClean="0">
              <a:solidFill>
                <a:schemeClr val="tx1"/>
              </a:solidFill>
            </a:endParaRPr>
          </a:p>
          <a:p>
            <a:pPr algn="just"/>
            <a:endParaRPr lang="sk-SK" dirty="0">
              <a:solidFill>
                <a:schemeClr val="tx1"/>
              </a:solidFill>
            </a:endParaRP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332509" y="717550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507565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336699"/>
            <a:ext cx="7682779" cy="380851"/>
          </a:xfrm>
          <a:prstGeom prst="rect">
            <a:avLst/>
          </a:prstGeom>
        </p:spPr>
        <p:txBody>
          <a:bodyPr lIns="0" tIns="0" rIns="0" bIns="0" anchor="t">
            <a:normAutofit fontScale="92500" lnSpcReduction="2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Partneri JETA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0"/>
            <a:ext cx="7966941" cy="432434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tx1"/>
                </a:solidFill>
              </a:rPr>
              <a:t>V zmysle spracovaného výstupu projektu</a:t>
            </a:r>
          </a:p>
          <a:p>
            <a:pPr marL="456939" lvl="1" indent="0" algn="just">
              <a:buNone/>
            </a:pPr>
            <a:r>
              <a:rPr lang="sk-SK" b="1" dirty="0" smtClean="0"/>
              <a:t>D.3.1.1. </a:t>
            </a:r>
            <a:r>
              <a:rPr lang="sk-SK" b="1" dirty="0" err="1" smtClean="0"/>
              <a:t>Transnational</a:t>
            </a:r>
            <a:r>
              <a:rPr lang="sk-SK" b="1" dirty="0" smtClean="0"/>
              <a:t> JET Alliance – set-</a:t>
            </a:r>
            <a:r>
              <a:rPr lang="sk-SK" b="1" dirty="0" err="1" smtClean="0"/>
              <a:t>up</a:t>
            </a:r>
            <a:r>
              <a:rPr lang="sk-SK" b="1" dirty="0" smtClean="0"/>
              <a:t> report:</a:t>
            </a:r>
          </a:p>
          <a:p>
            <a:pPr marL="342900" indent="-342900" algn="just">
              <a:buClrTx/>
              <a:buSzPct val="100000"/>
              <a:buFont typeface="+mj-lt"/>
              <a:buAutoNum type="arabicPeriod"/>
            </a:pPr>
            <a:r>
              <a:rPr lang="sk-SK" sz="1800" dirty="0" smtClean="0">
                <a:solidFill>
                  <a:schemeClr val="tx1"/>
                </a:solidFill>
              </a:rPr>
              <a:t>  Miestne </a:t>
            </a:r>
            <a:r>
              <a:rPr lang="sk-SK" sz="1800" dirty="0">
                <a:solidFill>
                  <a:schemeClr val="tx1"/>
                </a:solidFill>
              </a:rPr>
              <a:t>orgány verejnej </a:t>
            </a:r>
            <a:r>
              <a:rPr lang="sk-SK" sz="1800" dirty="0" smtClean="0">
                <a:solidFill>
                  <a:schemeClr val="tx1"/>
                </a:solidFill>
              </a:rPr>
              <a:t>moci,</a:t>
            </a:r>
          </a:p>
          <a:p>
            <a:pPr marL="457200" indent="-457200" algn="just">
              <a:buClrTx/>
              <a:buSzPct val="100000"/>
              <a:buAutoNum type="arabicPeriod"/>
            </a:pPr>
            <a:r>
              <a:rPr lang="sk-SK" sz="1800" dirty="0" smtClean="0">
                <a:solidFill>
                  <a:schemeClr val="tx1"/>
                </a:solidFill>
              </a:rPr>
              <a:t>Regionálne </a:t>
            </a:r>
            <a:r>
              <a:rPr lang="sk-SK" sz="1800" dirty="0">
                <a:solidFill>
                  <a:schemeClr val="tx1"/>
                </a:solidFill>
              </a:rPr>
              <a:t>orgány verejnej </a:t>
            </a:r>
            <a:r>
              <a:rPr lang="sk-SK" sz="1800" dirty="0" smtClean="0">
                <a:solidFill>
                  <a:schemeClr val="tx1"/>
                </a:solidFill>
              </a:rPr>
              <a:t>moci, </a:t>
            </a:r>
          </a:p>
          <a:p>
            <a:pPr marL="457200" indent="-457200" algn="just">
              <a:buClrTx/>
              <a:buSzPct val="100000"/>
              <a:buAutoNum type="arabicPeriod"/>
            </a:pPr>
            <a:r>
              <a:rPr lang="sk-SK" sz="1800" dirty="0" smtClean="0">
                <a:solidFill>
                  <a:schemeClr val="tx1"/>
                </a:solidFill>
              </a:rPr>
              <a:t>Národné </a:t>
            </a:r>
            <a:r>
              <a:rPr lang="sk-SK" sz="1800" dirty="0">
                <a:solidFill>
                  <a:schemeClr val="tx1"/>
                </a:solidFill>
              </a:rPr>
              <a:t>orgány verejnej </a:t>
            </a:r>
            <a:r>
              <a:rPr lang="sk-SK" sz="1800" dirty="0" smtClean="0">
                <a:solidFill>
                  <a:schemeClr val="tx1"/>
                </a:solidFill>
              </a:rPr>
              <a:t>moci, </a:t>
            </a:r>
          </a:p>
          <a:p>
            <a:pPr marL="457200" indent="-457200" algn="just">
              <a:buClrTx/>
              <a:buSzPct val="100000"/>
              <a:buAutoNum type="arabicPeriod"/>
            </a:pPr>
            <a:r>
              <a:rPr lang="sk-SK" sz="1800" dirty="0" smtClean="0">
                <a:solidFill>
                  <a:schemeClr val="tx1"/>
                </a:solidFill>
              </a:rPr>
              <a:t>Sektorové agentúry, </a:t>
            </a:r>
          </a:p>
          <a:p>
            <a:pPr marL="457200" indent="-457200" algn="just">
              <a:buClrTx/>
              <a:buSzPct val="100000"/>
              <a:buAutoNum type="arabicPeriod"/>
            </a:pPr>
            <a:r>
              <a:rPr lang="sk-SK" sz="1800" dirty="0" smtClean="0">
                <a:solidFill>
                  <a:schemeClr val="tx1"/>
                </a:solidFill>
              </a:rPr>
              <a:t>Poskytovatelia infraštruktúry </a:t>
            </a:r>
            <a:r>
              <a:rPr lang="sk-SK" sz="1800" dirty="0">
                <a:solidFill>
                  <a:schemeClr val="tx1"/>
                </a:solidFill>
              </a:rPr>
              <a:t>a verejných </a:t>
            </a:r>
            <a:r>
              <a:rPr lang="sk-SK" sz="1800" dirty="0" smtClean="0">
                <a:solidFill>
                  <a:schemeClr val="tx1"/>
                </a:solidFill>
              </a:rPr>
              <a:t>služieb, </a:t>
            </a:r>
          </a:p>
          <a:p>
            <a:pPr marL="457200" indent="-457200" algn="just">
              <a:buClrTx/>
              <a:buSzPct val="100000"/>
              <a:buAutoNum type="arabicPeriod"/>
            </a:pPr>
            <a:r>
              <a:rPr lang="sk-SK" sz="1800" dirty="0" smtClean="0">
                <a:solidFill>
                  <a:schemeClr val="tx1"/>
                </a:solidFill>
              </a:rPr>
              <a:t>Záujmové </a:t>
            </a:r>
            <a:r>
              <a:rPr lang="sk-SK" sz="1800" dirty="0">
                <a:solidFill>
                  <a:schemeClr val="tx1"/>
                </a:solidFill>
              </a:rPr>
              <a:t>skupiny, vrátane </a:t>
            </a:r>
            <a:r>
              <a:rPr lang="sk-SK" sz="1800" dirty="0" err="1" smtClean="0">
                <a:solidFill>
                  <a:schemeClr val="tx1"/>
                </a:solidFill>
              </a:rPr>
              <a:t>mimovládok</a:t>
            </a:r>
            <a:r>
              <a:rPr lang="sk-SK" sz="1800" dirty="0" smtClean="0">
                <a:solidFill>
                  <a:schemeClr val="tx1"/>
                </a:solidFill>
              </a:rPr>
              <a:t>, </a:t>
            </a:r>
          </a:p>
          <a:p>
            <a:pPr marL="457200" indent="-457200" algn="just">
              <a:buClrTx/>
              <a:buSzPct val="100000"/>
              <a:buAutoNum type="arabicPeriod"/>
            </a:pPr>
            <a:r>
              <a:rPr lang="sk-SK" sz="1800" dirty="0" smtClean="0">
                <a:solidFill>
                  <a:schemeClr val="tx1"/>
                </a:solidFill>
              </a:rPr>
              <a:t>MSP, </a:t>
            </a:r>
          </a:p>
          <a:p>
            <a:pPr marL="457200" indent="-457200" algn="just">
              <a:buClrTx/>
              <a:buSzPct val="100000"/>
              <a:buAutoNum type="arabicPeriod"/>
            </a:pPr>
            <a:r>
              <a:rPr lang="sk-SK" sz="1800" dirty="0" smtClean="0">
                <a:solidFill>
                  <a:schemeClr val="tx1"/>
                </a:solidFill>
              </a:rPr>
              <a:t>Široká verejnosť, </a:t>
            </a:r>
          </a:p>
          <a:p>
            <a:pPr marL="457200" indent="-457200" algn="just">
              <a:buClrTx/>
              <a:buSzPct val="100000"/>
              <a:buAutoNum type="arabicPeriod"/>
            </a:pPr>
            <a:r>
              <a:rPr lang="sk-SK" sz="1800" dirty="0" smtClean="0">
                <a:solidFill>
                  <a:schemeClr val="tx1"/>
                </a:solidFill>
              </a:rPr>
              <a:t>Digitálni ambasádori, </a:t>
            </a:r>
          </a:p>
          <a:p>
            <a:pPr marL="457200" indent="-457200" algn="just">
              <a:buClrTx/>
              <a:buSzPct val="100000"/>
              <a:buAutoNum type="arabicPeriod"/>
            </a:pPr>
            <a:r>
              <a:rPr lang="sk-SK" sz="1800" dirty="0" smtClean="0">
                <a:solidFill>
                  <a:schemeClr val="tx1"/>
                </a:solidFill>
              </a:rPr>
              <a:t>Podniky okrem MSP</a:t>
            </a:r>
            <a:endParaRPr lang="sk-SK" sz="1800" dirty="0">
              <a:solidFill>
                <a:schemeClr val="tx1"/>
              </a:solidFill>
            </a:endParaRPr>
          </a:p>
          <a:p>
            <a:pPr algn="just"/>
            <a:endParaRPr lang="sk-SK" dirty="0">
              <a:solidFill>
                <a:schemeClr val="tx1"/>
              </a:solidFill>
            </a:endParaRPr>
          </a:p>
          <a:p>
            <a:pPr algn="just"/>
            <a:endParaRPr lang="sk-SK" dirty="0">
              <a:solidFill>
                <a:schemeClr val="tx1"/>
              </a:solidFill>
            </a:endParaRPr>
          </a:p>
          <a:p>
            <a:pPr algn="just"/>
            <a:endParaRPr lang="sk-SK" dirty="0">
              <a:solidFill>
                <a:schemeClr val="tx1"/>
              </a:solidFill>
            </a:endParaRPr>
          </a:p>
          <a:p>
            <a:pPr indent="-285588" algn="just"/>
            <a:endParaRPr lang="sk-SK" dirty="0">
              <a:solidFill>
                <a:schemeClr val="tx1"/>
              </a:solidFill>
            </a:endParaRPr>
          </a:p>
          <a:p>
            <a:pPr indent="-285588" algn="just"/>
            <a:endParaRPr lang="sk-SK" dirty="0">
              <a:solidFill>
                <a:schemeClr val="tx1"/>
              </a:solidFill>
            </a:endParaRPr>
          </a:p>
          <a:p>
            <a:pPr indent="-285588" algn="just"/>
            <a:endParaRPr lang="sk-SK" dirty="0">
              <a:solidFill>
                <a:schemeClr val="tx1"/>
              </a:solidFill>
            </a:endParaRPr>
          </a:p>
          <a:p>
            <a:pPr indent="-285588" algn="just"/>
            <a:endParaRPr lang="sk-SK" dirty="0">
              <a:solidFill>
                <a:schemeClr val="tx1"/>
              </a:solidFill>
            </a:endParaRPr>
          </a:p>
          <a:p>
            <a:pPr indent="-285588" algn="just"/>
            <a:endParaRPr lang="sk-SK" dirty="0">
              <a:solidFill>
                <a:schemeClr val="tx1"/>
              </a:solidFill>
            </a:endParaRPr>
          </a:p>
          <a:p>
            <a:pPr indent="-285588" algn="just"/>
            <a:endParaRPr lang="sk-SK" dirty="0" smtClean="0">
              <a:solidFill>
                <a:schemeClr val="tx1"/>
              </a:solidFill>
            </a:endParaRPr>
          </a:p>
          <a:p>
            <a:pPr algn="just"/>
            <a:endParaRPr lang="sk-SK" dirty="0" smtClean="0">
              <a:solidFill>
                <a:schemeClr val="tx1"/>
              </a:solidFill>
            </a:endParaRP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332509" y="717550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77251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336699"/>
            <a:ext cx="7682779" cy="380851"/>
          </a:xfrm>
          <a:prstGeom prst="rect">
            <a:avLst/>
          </a:prstGeom>
        </p:spPr>
        <p:txBody>
          <a:bodyPr lIns="0" tIns="0" rIns="0" bIns="0" anchor="t">
            <a:normAutofit fontScale="92500" lnSpcReduction="2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JETA – Just Energy </a:t>
            </a:r>
            <a:r>
              <a:rPr lang="sk-SK" dirty="0" err="1" smtClean="0">
                <a:solidFill>
                  <a:schemeClr val="accent4">
                    <a:lumMod val="75000"/>
                  </a:schemeClr>
                </a:solidFill>
              </a:rPr>
              <a:t>Transition</a:t>
            </a:r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 Alliance (SK)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 lnSpcReduction="1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tx1"/>
                </a:solidFill>
              </a:rPr>
              <a:t>Digitálny ambasádor JETA za SR – Ing. Juraj Šipula (BBSK)</a:t>
            </a:r>
          </a:p>
          <a:p>
            <a:pPr algn="just">
              <a:buClrTx/>
              <a:buSzPct val="100000"/>
            </a:pPr>
            <a:endParaRPr lang="sk-SK" b="1" u="sng" dirty="0" smtClean="0">
              <a:solidFill>
                <a:schemeClr val="tx1"/>
              </a:solidFill>
            </a:endParaRPr>
          </a:p>
          <a:p>
            <a:pPr algn="just">
              <a:buClrTx/>
              <a:buSzPct val="100000"/>
            </a:pPr>
            <a:r>
              <a:rPr lang="sk-SK" b="1" u="sng" dirty="0" smtClean="0">
                <a:solidFill>
                  <a:schemeClr val="tx1"/>
                </a:solidFill>
              </a:rPr>
              <a:t>Členovia JETA Aliancie:</a:t>
            </a: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tx1"/>
                </a:solidFill>
              </a:rPr>
              <a:t>YMS, a.s. 		– súkromná spoločnosť</a:t>
            </a: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tx1"/>
                </a:solidFill>
              </a:rPr>
              <a:t>ENMON APP, </a:t>
            </a:r>
            <a:r>
              <a:rPr lang="sk-SK" dirty="0" err="1">
                <a:solidFill>
                  <a:schemeClr val="tx1"/>
                </a:solidFill>
              </a:rPr>
              <a:t>s</a:t>
            </a:r>
            <a:r>
              <a:rPr lang="sk-SK" dirty="0" err="1" smtClean="0">
                <a:solidFill>
                  <a:schemeClr val="tx1"/>
                </a:solidFill>
              </a:rPr>
              <a:t>.r.o</a:t>
            </a:r>
            <a:r>
              <a:rPr lang="sk-SK" dirty="0">
                <a:solidFill>
                  <a:schemeClr val="tx1"/>
                </a:solidFill>
              </a:rPr>
              <a:t>.	– súkromná spoločnosť</a:t>
            </a: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tx1"/>
                </a:solidFill>
              </a:rPr>
              <a:t>AMICUS SK, </a:t>
            </a:r>
            <a:r>
              <a:rPr lang="sk-SK" dirty="0" err="1" smtClean="0">
                <a:solidFill>
                  <a:schemeClr val="tx1"/>
                </a:solidFill>
              </a:rPr>
              <a:t>s.r.o</a:t>
            </a:r>
            <a:r>
              <a:rPr lang="sk-SK" dirty="0">
                <a:solidFill>
                  <a:schemeClr val="tx1"/>
                </a:solidFill>
              </a:rPr>
              <a:t>.	</a:t>
            </a:r>
            <a:r>
              <a:rPr lang="sk-SK" dirty="0" smtClean="0">
                <a:solidFill>
                  <a:schemeClr val="tx1"/>
                </a:solidFill>
              </a:rPr>
              <a:t>– </a:t>
            </a:r>
            <a:r>
              <a:rPr lang="sk-SK" dirty="0">
                <a:solidFill>
                  <a:schemeClr val="tx1"/>
                </a:solidFill>
              </a:rPr>
              <a:t>súkromná </a:t>
            </a:r>
            <a:r>
              <a:rPr lang="sk-SK" dirty="0" smtClean="0">
                <a:solidFill>
                  <a:schemeClr val="tx1"/>
                </a:solidFill>
              </a:rPr>
              <a:t>spoločnosť</a:t>
            </a: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Združenie SK8 - Energetická </a:t>
            </a:r>
            <a:r>
              <a:rPr lang="sk-SK" dirty="0" smtClean="0">
                <a:solidFill>
                  <a:schemeClr val="tx1"/>
                </a:solidFill>
              </a:rPr>
              <a:t>sekcia</a:t>
            </a: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Organizátor IDS BBSK, a.s</a:t>
            </a:r>
            <a:r>
              <a:rPr lang="sk-SK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tx1"/>
                </a:solidFill>
              </a:rPr>
              <a:t>Stredná odborná škola IT Banská Bystrica</a:t>
            </a: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Spojená škola Kremnička 10, B. </a:t>
            </a:r>
            <a:r>
              <a:rPr lang="sk-SK" dirty="0" smtClean="0">
                <a:solidFill>
                  <a:schemeClr val="tx1"/>
                </a:solidFill>
              </a:rPr>
              <a:t>Bystrica</a:t>
            </a: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Stredná odborná škola Fiľakovo</a:t>
            </a:r>
            <a:endParaRPr lang="sk-SK" dirty="0" smtClean="0">
              <a:solidFill>
                <a:schemeClr val="tx1"/>
              </a:solidFill>
            </a:endParaRP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endParaRPr lang="sk-SK" sz="800" dirty="0">
              <a:solidFill>
                <a:schemeClr val="tx1"/>
              </a:solidFill>
            </a:endParaRPr>
          </a:p>
          <a:p>
            <a:pPr algn="just">
              <a:buClrTx/>
              <a:buSzPct val="100000"/>
            </a:pPr>
            <a:endParaRPr lang="sk-SK" sz="800" dirty="0">
              <a:solidFill>
                <a:schemeClr val="tx1"/>
              </a:solidFill>
            </a:endParaRPr>
          </a:p>
          <a:p>
            <a:pPr algn="just"/>
            <a:endParaRPr lang="sk-SK" dirty="0">
              <a:solidFill>
                <a:schemeClr val="tx1"/>
              </a:solidFill>
            </a:endParaRP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endParaRPr lang="sk-SK" dirty="0" smtClean="0">
              <a:solidFill>
                <a:schemeClr val="tx1"/>
              </a:solidFill>
            </a:endParaRPr>
          </a:p>
          <a:p>
            <a:pPr marL="342900" indent="-342900" algn="just">
              <a:buClrTx/>
              <a:buSzPct val="100000"/>
              <a:buFont typeface="Arial" panose="020B0604020202020204" pitchFamily="34" charset="0"/>
              <a:buChar char="•"/>
            </a:pPr>
            <a:endParaRPr lang="sk-SK" dirty="0" smtClean="0">
              <a:solidFill>
                <a:schemeClr val="tx1"/>
              </a:solidFill>
            </a:endParaRPr>
          </a:p>
          <a:p>
            <a:pPr algn="just"/>
            <a:endParaRPr lang="sk-SK" dirty="0" smtClean="0">
              <a:solidFill>
                <a:schemeClr val="tx1"/>
              </a:solidFill>
            </a:endParaRPr>
          </a:p>
          <a:p>
            <a:pPr algn="just"/>
            <a:endParaRPr lang="sk-SK" dirty="0">
              <a:solidFill>
                <a:schemeClr val="tx1"/>
              </a:solidFill>
            </a:endParaRP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332509" y="717550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13177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336699"/>
            <a:ext cx="7682779" cy="380851"/>
          </a:xfrm>
          <a:prstGeom prst="rect">
            <a:avLst/>
          </a:prstGeom>
        </p:spPr>
        <p:txBody>
          <a:bodyPr lIns="0" tIns="0" rIns="0" bIns="0" anchor="t">
            <a:normAutofit fontScale="92500" lnSpcReduction="2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1. Aplikácia: </a:t>
            </a:r>
            <a:r>
              <a:rPr lang="sk-SK" dirty="0" err="1" smtClean="0">
                <a:solidFill>
                  <a:schemeClr val="accent4">
                    <a:lumMod val="75000"/>
                  </a:schemeClr>
                </a:solidFill>
              </a:rPr>
              <a:t>Challenges</a:t>
            </a:r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sk-SK" dirty="0" err="1" smtClean="0">
                <a:solidFill>
                  <a:schemeClr val="accent4">
                    <a:lumMod val="75000"/>
                  </a:schemeClr>
                </a:solidFill>
              </a:rPr>
              <a:t>Mapping</a:t>
            </a:r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sk-SK" dirty="0" err="1" smtClean="0">
                <a:solidFill>
                  <a:schemeClr val="accent4">
                    <a:lumMod val="75000"/>
                  </a:schemeClr>
                </a:solidFill>
              </a:rPr>
              <a:t>Tool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sk-SK" sz="1800" dirty="0" smtClean="0">
                <a:solidFill>
                  <a:schemeClr val="tx1"/>
                </a:solidFill>
              </a:rPr>
              <a:t>Aktuálne je k dispozícii základný popis aplikácie od spoločnosti </a:t>
            </a:r>
            <a:r>
              <a:rPr lang="sk-SK" sz="1800" dirty="0" err="1" smtClean="0">
                <a:solidFill>
                  <a:schemeClr val="tx1"/>
                </a:solidFill>
              </a:rPr>
              <a:t>GloCha</a:t>
            </a:r>
            <a:r>
              <a:rPr lang="sk-SK" sz="1800" dirty="0" smtClean="0">
                <a:solidFill>
                  <a:schemeClr val="tx1"/>
                </a:solidFill>
              </a:rPr>
              <a:t> –IAAI (International Association </a:t>
            </a:r>
            <a:r>
              <a:rPr lang="sk-SK" sz="1800" dirty="0" err="1" smtClean="0">
                <a:solidFill>
                  <a:schemeClr val="tx1"/>
                </a:solidFill>
              </a:rPr>
              <a:t>for</a:t>
            </a:r>
            <a:r>
              <a:rPr lang="sk-SK" sz="1800" dirty="0" smtClean="0">
                <a:solidFill>
                  <a:schemeClr val="tx1"/>
                </a:solidFill>
              </a:rPr>
              <a:t> </a:t>
            </a:r>
            <a:r>
              <a:rPr lang="sk-SK" sz="1800" dirty="0" err="1" smtClean="0">
                <a:solidFill>
                  <a:schemeClr val="tx1"/>
                </a:solidFill>
              </a:rPr>
              <a:t>the</a:t>
            </a:r>
            <a:r>
              <a:rPr lang="sk-SK" sz="1800" dirty="0" smtClean="0">
                <a:solidFill>
                  <a:schemeClr val="tx1"/>
                </a:solidFill>
              </a:rPr>
              <a:t> </a:t>
            </a:r>
            <a:r>
              <a:rPr lang="sk-SK" sz="1800" dirty="0" err="1" smtClean="0">
                <a:solidFill>
                  <a:schemeClr val="tx1"/>
                </a:solidFill>
              </a:rPr>
              <a:t>Advancement</a:t>
            </a:r>
            <a:r>
              <a:rPr lang="sk-SK" sz="1800" dirty="0" smtClean="0">
                <a:solidFill>
                  <a:schemeClr val="tx1"/>
                </a:solidFill>
              </a:rPr>
              <a:t> of </a:t>
            </a:r>
            <a:r>
              <a:rPr lang="sk-SK" sz="1800" dirty="0" err="1" smtClean="0">
                <a:solidFill>
                  <a:schemeClr val="tx1"/>
                </a:solidFill>
              </a:rPr>
              <a:t>Innovative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smtClean="0">
                <a:solidFill>
                  <a:schemeClr val="tx1"/>
                </a:solidFill>
              </a:rPr>
              <a:t>– </a:t>
            </a:r>
            <a:r>
              <a:rPr lang="sk-SK" sz="1800" dirty="0" smtClean="0">
                <a:solidFill>
                  <a:schemeClr val="tx1"/>
                </a:solidFill>
                <a:hlinkClick r:id="rId3"/>
              </a:rPr>
              <a:t>www.glocha.org</a:t>
            </a:r>
            <a:r>
              <a:rPr lang="sk-SK" sz="1800" dirty="0" smtClean="0">
                <a:solidFill>
                  <a:schemeClr val="tx1"/>
                </a:solidFill>
              </a:rPr>
              <a:t> )</a:t>
            </a:r>
          </a:p>
          <a:p>
            <a:pPr algn="just">
              <a:buClrTx/>
              <a:buSzPct val="100000"/>
            </a:pPr>
            <a:endParaRPr lang="sk-SK" sz="800" dirty="0">
              <a:solidFill>
                <a:schemeClr val="tx1"/>
              </a:solidFill>
            </a:endParaRPr>
          </a:p>
          <a:p>
            <a:pPr marL="285750" indent="-285750"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sk-SK" sz="1800" dirty="0" smtClean="0">
                <a:solidFill>
                  <a:schemeClr val="tx1"/>
                </a:solidFill>
              </a:rPr>
              <a:t>Aplikácia bola oficiálne spustená na 3. projektovom mítingu 29.2.2024 v </a:t>
            </a:r>
            <a:r>
              <a:rPr lang="sk-SK" sz="1800" dirty="0" err="1">
                <a:solidFill>
                  <a:schemeClr val="tx1"/>
                </a:solidFill>
              </a:rPr>
              <a:t>B</a:t>
            </a:r>
            <a:r>
              <a:rPr lang="sk-SK" sz="1800" dirty="0" err="1" smtClean="0">
                <a:solidFill>
                  <a:schemeClr val="tx1"/>
                </a:solidFill>
              </a:rPr>
              <a:t>autzene</a:t>
            </a:r>
            <a:r>
              <a:rPr lang="sk-SK" sz="1800" dirty="0" smtClean="0">
                <a:solidFill>
                  <a:schemeClr val="tx1"/>
                </a:solidFill>
              </a:rPr>
              <a:t> (Nemecko)</a:t>
            </a:r>
          </a:p>
          <a:p>
            <a:pPr algn="just">
              <a:buClrTx/>
              <a:buSzPct val="100000"/>
            </a:pPr>
            <a:endParaRPr lang="sk-SK" sz="800" dirty="0" smtClean="0">
              <a:solidFill>
                <a:schemeClr val="tx1"/>
              </a:solidFill>
            </a:endParaRPr>
          </a:p>
          <a:p>
            <a:pPr marL="285750" indent="-285750"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sk-SK" sz="1800" dirty="0" smtClean="0">
                <a:solidFill>
                  <a:schemeClr val="tx1"/>
                </a:solidFill>
              </a:rPr>
              <a:t>Niektorí z Vás sa zúčastnili online</a:t>
            </a:r>
          </a:p>
          <a:p>
            <a:pPr algn="just">
              <a:buClrTx/>
              <a:buSzPct val="100000"/>
            </a:pPr>
            <a:endParaRPr lang="sk-SK" sz="800" dirty="0">
              <a:solidFill>
                <a:schemeClr val="tx1"/>
              </a:solidFill>
            </a:endParaRPr>
          </a:p>
          <a:p>
            <a:pPr marL="285750" indent="-285750"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sk-SK" sz="1800" dirty="0" smtClean="0">
                <a:solidFill>
                  <a:schemeClr val="tx1"/>
                </a:solidFill>
              </a:rPr>
              <a:t>Informácia o mítingu zaslaná Ing. Slančíkom (SIEA) členom JETA Aliancie e-mailom </a:t>
            </a:r>
            <a:r>
              <a:rPr lang="sk-SK" sz="1800" b="1" dirty="0" smtClean="0">
                <a:solidFill>
                  <a:schemeClr val="tx1"/>
                </a:solidFill>
              </a:rPr>
              <a:t>6. 3. 2024</a:t>
            </a:r>
          </a:p>
          <a:p>
            <a:pPr marL="285750" indent="-285750" algn="just">
              <a:buClrTx/>
              <a:buSzPct val="100000"/>
              <a:buFont typeface="Wingdings" panose="05000000000000000000" pitchFamily="2" charset="2"/>
              <a:buChar char="ü"/>
            </a:pPr>
            <a:endParaRPr lang="sk-SK" sz="1800" b="1" dirty="0">
              <a:solidFill>
                <a:schemeClr val="tx1"/>
              </a:solidFill>
            </a:endParaRPr>
          </a:p>
          <a:p>
            <a:pPr marL="285750" indent="-285750"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sk-SK" sz="1800" b="1" dirty="0" err="1" smtClean="0">
                <a:solidFill>
                  <a:schemeClr val="tx1"/>
                </a:solidFill>
              </a:rPr>
              <a:t>Link</a:t>
            </a:r>
            <a:r>
              <a:rPr lang="sk-SK" sz="1800" b="1" dirty="0" smtClean="0">
                <a:solidFill>
                  <a:schemeClr val="tx1"/>
                </a:solidFill>
              </a:rPr>
              <a:t> na aplikáciu: </a:t>
            </a:r>
            <a:r>
              <a:rPr lang="sk-SK" b="1" u="sng" dirty="0">
                <a:solidFill>
                  <a:schemeClr val="accent2">
                    <a:lumMod val="50000"/>
                  </a:schemeClr>
                </a:solidFill>
              </a:rPr>
              <a:t>https://</a:t>
            </a:r>
            <a:r>
              <a:rPr lang="sk-SK" b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glocha-challenges-mapping-iaai.web.app</a:t>
            </a:r>
            <a:endParaRPr lang="sk-SK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 algn="just">
              <a:buClrTx/>
              <a:buSzPct val="100000"/>
              <a:buFont typeface="Wingdings" panose="05000000000000000000" pitchFamily="2" charset="2"/>
              <a:buChar char="ü"/>
            </a:pPr>
            <a:endParaRPr lang="sk-SK" sz="1800" b="1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sk-SK" sz="1800" dirty="0">
              <a:solidFill>
                <a:srgbClr val="FF0000"/>
              </a:solidFill>
            </a:endParaRPr>
          </a:p>
          <a:p>
            <a:pPr algn="just"/>
            <a:endParaRPr lang="sk-SK" dirty="0" smtClean="0">
              <a:solidFill>
                <a:schemeClr val="tx1"/>
              </a:solidFill>
            </a:endParaRP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332509" y="717550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981352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336699"/>
            <a:ext cx="7682779" cy="380851"/>
          </a:xfrm>
          <a:prstGeom prst="rect">
            <a:avLst/>
          </a:prstGeom>
        </p:spPr>
        <p:txBody>
          <a:bodyPr lIns="0" tIns="0" rIns="0" bIns="0" anchor="t">
            <a:normAutofit fontScale="92500" lnSpcReduction="2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1. Aplikácia: </a:t>
            </a:r>
            <a:r>
              <a:rPr lang="sk-SK" dirty="0" err="1" smtClean="0">
                <a:solidFill>
                  <a:schemeClr val="accent4">
                    <a:lumMod val="75000"/>
                  </a:schemeClr>
                </a:solidFill>
              </a:rPr>
              <a:t>Challenges</a:t>
            </a:r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sk-SK" dirty="0" err="1" smtClean="0">
                <a:solidFill>
                  <a:schemeClr val="accent4">
                    <a:lumMod val="75000"/>
                  </a:schemeClr>
                </a:solidFill>
              </a:rPr>
              <a:t>Mapping</a:t>
            </a:r>
            <a:r>
              <a:rPr lang="sk-SK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sk-SK" dirty="0" err="1" smtClean="0">
                <a:solidFill>
                  <a:schemeClr val="accent4">
                    <a:lumMod val="75000"/>
                  </a:schemeClr>
                </a:solidFill>
              </a:rPr>
              <a:t>Tool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 fontScale="92500" lnSpcReduction="1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ClrTx/>
              <a:buSzPct val="100000"/>
              <a:buFont typeface="Wingdings" panose="05000000000000000000" pitchFamily="2" charset="2"/>
              <a:buChar char="ü"/>
            </a:pPr>
            <a:endParaRPr lang="sk-SK" sz="1800" dirty="0" smtClean="0">
              <a:solidFill>
                <a:schemeClr val="tx1"/>
              </a:solidFill>
            </a:endParaRPr>
          </a:p>
          <a:p>
            <a:pPr marL="285750" indent="-285750" algn="just">
              <a:lnSpc>
                <a:spcPct val="15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tx1"/>
                </a:solidFill>
              </a:rPr>
              <a:t>Registrácia </a:t>
            </a:r>
            <a:r>
              <a:rPr lang="sk-SK" dirty="0">
                <a:solidFill>
                  <a:schemeClr val="tx1"/>
                </a:solidFill>
              </a:rPr>
              <a:t>a vygenerovanie </a:t>
            </a:r>
            <a:r>
              <a:rPr lang="sk-SK" dirty="0" smtClean="0">
                <a:solidFill>
                  <a:schemeClr val="tx1"/>
                </a:solidFill>
              </a:rPr>
              <a:t>profilu</a:t>
            </a:r>
          </a:p>
          <a:p>
            <a:pPr marL="285750" indent="-285750" algn="just">
              <a:lnSpc>
                <a:spcPct val="15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Mapovanie výziev (integrované s </a:t>
            </a:r>
            <a:r>
              <a:rPr lang="sk-SK" dirty="0" err="1">
                <a:solidFill>
                  <a:schemeClr val="tx1"/>
                </a:solidFill>
              </a:rPr>
              <a:t>google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sk-SK" dirty="0" err="1">
                <a:solidFill>
                  <a:schemeClr val="tx1"/>
                </a:solidFill>
              </a:rPr>
              <a:t>maps</a:t>
            </a:r>
            <a:r>
              <a:rPr lang="sk-SK" dirty="0" smtClean="0">
                <a:solidFill>
                  <a:schemeClr val="tx1"/>
                </a:solidFill>
              </a:rPr>
              <a:t>)</a:t>
            </a:r>
          </a:p>
          <a:p>
            <a:pPr marL="285750" indent="-285750" algn="just">
              <a:lnSpc>
                <a:spcPct val="15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Lokalizácia výzvy </a:t>
            </a:r>
            <a:endParaRPr lang="sk-SK" dirty="0" smtClean="0">
              <a:solidFill>
                <a:schemeClr val="tx1"/>
              </a:solidFill>
            </a:endParaRPr>
          </a:p>
          <a:p>
            <a:pPr marL="285750" indent="-285750" algn="just">
              <a:lnSpc>
                <a:spcPct val="15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Špecifikácia (kto, čo, kde, kedy, ako</a:t>
            </a:r>
            <a:r>
              <a:rPr lang="sk-SK" dirty="0" smtClean="0">
                <a:solidFill>
                  <a:schemeClr val="tx1"/>
                </a:solidFill>
              </a:rPr>
              <a:t>?)</a:t>
            </a:r>
          </a:p>
          <a:p>
            <a:pPr marL="285750" indent="-285750" algn="just">
              <a:lnSpc>
                <a:spcPct val="15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tx1"/>
                </a:solidFill>
              </a:rPr>
              <a:t>Hlasovanie / zbieranie tokenov</a:t>
            </a:r>
          </a:p>
          <a:p>
            <a:pPr marL="285750" indent="-285750" algn="just">
              <a:lnSpc>
                <a:spcPct val="15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Pridávanie </a:t>
            </a:r>
            <a:r>
              <a:rPr lang="sk-SK" dirty="0" smtClean="0">
                <a:solidFill>
                  <a:schemeClr val="tx1"/>
                </a:solidFill>
              </a:rPr>
              <a:t>komentárov</a:t>
            </a:r>
          </a:p>
          <a:p>
            <a:pPr marL="285750" indent="-285750" algn="just">
              <a:lnSpc>
                <a:spcPct val="15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 err="1">
                <a:solidFill>
                  <a:schemeClr val="tx1"/>
                </a:solidFill>
              </a:rPr>
              <a:t>Multilinguálnosť</a:t>
            </a:r>
            <a:r>
              <a:rPr lang="sk-SK" dirty="0">
                <a:solidFill>
                  <a:schemeClr val="tx1"/>
                </a:solidFill>
              </a:rPr>
              <a:t> – aplikácia je dostupná v jazykoch krajín zapojených do projektu</a:t>
            </a:r>
          </a:p>
          <a:p>
            <a:pPr algn="just">
              <a:buClrTx/>
              <a:buSzPct val="100000"/>
            </a:pPr>
            <a:endParaRPr lang="sk-SK" dirty="0">
              <a:solidFill>
                <a:schemeClr val="tx1"/>
              </a:solidFill>
            </a:endParaRPr>
          </a:p>
          <a:p>
            <a:pPr marL="285750" indent="-285750" algn="just">
              <a:buClrTx/>
              <a:buSzPct val="100000"/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marL="285750" indent="-285750" algn="just">
              <a:buClrTx/>
              <a:buSzPct val="100000"/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algn="just">
              <a:buClrTx/>
              <a:buSzPct val="100000"/>
            </a:pPr>
            <a:endParaRPr lang="sk-SK" dirty="0">
              <a:solidFill>
                <a:schemeClr val="tx1"/>
              </a:solidFill>
            </a:endParaRPr>
          </a:p>
          <a:p>
            <a:pPr marL="285750" indent="-285750" algn="just">
              <a:buClrTx/>
              <a:buSzPct val="100000"/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algn="just">
              <a:buClrTx/>
              <a:buSzPct val="100000"/>
            </a:pPr>
            <a:endParaRPr lang="sk-SK" sz="1800" b="1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sk-SK" sz="1800" dirty="0">
              <a:solidFill>
                <a:schemeClr val="tx1"/>
              </a:solidFill>
            </a:endParaRPr>
          </a:p>
          <a:p>
            <a:pPr algn="just"/>
            <a:endParaRPr lang="sk-SK" dirty="0" smtClean="0">
              <a:solidFill>
                <a:schemeClr val="tx1"/>
              </a:solidFill>
            </a:endParaRP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332509" y="717550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2840062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290811"/>
            <a:ext cx="8552727" cy="38085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sz="2600" dirty="0" smtClean="0">
                <a:solidFill>
                  <a:schemeClr val="accent4">
                    <a:lumMod val="75000"/>
                  </a:schemeClr>
                </a:solidFill>
              </a:rPr>
              <a:t>Spustenie aplikácie v partnerských krajinách projektu JET4CE</a:t>
            </a:r>
            <a:endParaRPr lang="en-US" sz="2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sk-SK" sz="1800" dirty="0">
              <a:solidFill>
                <a:schemeClr val="tx1"/>
              </a:solidFill>
            </a:endParaRPr>
          </a:p>
          <a:p>
            <a:pPr algn="just"/>
            <a:endParaRPr lang="sk-SK" sz="1800" dirty="0">
              <a:solidFill>
                <a:schemeClr val="tx1"/>
              </a:solidFill>
            </a:endParaRPr>
          </a:p>
          <a:p>
            <a:pPr algn="just"/>
            <a:endParaRPr lang="sk-SK" dirty="0" smtClean="0">
              <a:solidFill>
                <a:schemeClr val="tx1"/>
              </a:solidFill>
            </a:endParaRP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287065" y="1176056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objekt pre text 6"/>
          <p:cNvSpPr>
            <a:spLocks noGrp="1"/>
          </p:cNvSpPr>
          <p:nvPr>
            <p:ph type="body" sz="quarter" idx="10"/>
          </p:nvPr>
        </p:nvSpPr>
        <p:spPr>
          <a:xfrm>
            <a:off x="296864" y="1698551"/>
            <a:ext cx="4140000" cy="3189488"/>
          </a:xfrm>
        </p:spPr>
        <p:txBody>
          <a:bodyPr/>
          <a:lstStyle/>
          <a:p>
            <a:r>
              <a:rPr lang="sk-SK" b="1" dirty="0" smtClean="0"/>
              <a:t>23.-26.4.2024</a:t>
            </a:r>
            <a:r>
              <a:rPr lang="sk-SK" dirty="0" smtClean="0"/>
              <a:t> – mesto </a:t>
            </a:r>
            <a:r>
              <a:rPr lang="sk-SK" dirty="0" err="1" smtClean="0"/>
              <a:t>Labin</a:t>
            </a:r>
            <a:r>
              <a:rPr lang="sk-SK" dirty="0" smtClean="0"/>
              <a:t>:</a:t>
            </a:r>
          </a:p>
          <a:p>
            <a:r>
              <a:rPr lang="en-GB" dirty="0"/>
              <a:t>Green and Blue Energy </a:t>
            </a:r>
            <a:r>
              <a:rPr lang="en-GB" dirty="0" smtClean="0"/>
              <a:t>Transition Days</a:t>
            </a:r>
            <a:endParaRPr lang="sk-SK" dirty="0" smtClean="0"/>
          </a:p>
          <a:p>
            <a:endParaRPr lang="sk-SK" dirty="0"/>
          </a:p>
          <a:p>
            <a:r>
              <a:rPr lang="sk-SK" b="1" dirty="0" smtClean="0"/>
              <a:t>25.4.2024</a:t>
            </a:r>
            <a:r>
              <a:rPr lang="sk-SK" dirty="0" smtClean="0"/>
              <a:t> </a:t>
            </a:r>
            <a:r>
              <a:rPr lang="sk-SK" dirty="0"/>
              <a:t>– </a:t>
            </a:r>
            <a:r>
              <a:rPr lang="sk-SK" dirty="0" smtClean="0"/>
              <a:t>obec </a:t>
            </a:r>
            <a:r>
              <a:rPr lang="sk-SK" dirty="0" err="1" smtClean="0"/>
              <a:t>Medulin</a:t>
            </a:r>
            <a:r>
              <a:rPr lang="sk-SK" dirty="0" smtClean="0"/>
              <a:t>:</a:t>
            </a:r>
            <a:endParaRPr lang="sk-SK" dirty="0"/>
          </a:p>
          <a:p>
            <a:r>
              <a:rPr lang="sk-SK" dirty="0" smtClean="0"/>
              <a:t>Obec s veľkým potenciálom na získanie lokálnych výziev v oblasti energetickej transformácie</a:t>
            </a:r>
            <a:endParaRPr lang="sk-SK" dirty="0"/>
          </a:p>
          <a:p>
            <a:endParaRPr lang="sk-SK" dirty="0"/>
          </a:p>
        </p:txBody>
      </p:sp>
      <p:sp>
        <p:nvSpPr>
          <p:cNvPr id="8" name="Zástupný objekt pre text 7"/>
          <p:cNvSpPr>
            <a:spLocks noGrp="1"/>
          </p:cNvSpPr>
          <p:nvPr>
            <p:ph type="body" sz="quarter" idx="13"/>
          </p:nvPr>
        </p:nvSpPr>
        <p:spPr>
          <a:xfrm>
            <a:off x="287065" y="1237837"/>
            <a:ext cx="8434186" cy="420894"/>
          </a:xfrm>
        </p:spPr>
        <p:txBody>
          <a:bodyPr/>
          <a:lstStyle/>
          <a:p>
            <a:r>
              <a:rPr lang="sk-SK" sz="2400" b="1" dirty="0" smtClean="0">
                <a:solidFill>
                  <a:schemeClr val="tx1"/>
                </a:solidFill>
              </a:rPr>
              <a:t>Chorvátsko</a:t>
            </a:r>
            <a:r>
              <a:rPr lang="sk-SK" b="1" dirty="0" smtClean="0">
                <a:solidFill>
                  <a:schemeClr val="tx1"/>
                </a:solidFill>
              </a:rPr>
              <a:t> – PP: agentúra IRENA, </a:t>
            </a:r>
            <a:r>
              <a:rPr lang="sk-SK" dirty="0" smtClean="0">
                <a:solidFill>
                  <a:schemeClr val="tx1"/>
                </a:solidFill>
              </a:rPr>
              <a:t>región Istria</a:t>
            </a:r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9" name="Zástupný objekt pre text 8"/>
          <p:cNvSpPr>
            <a:spLocks noGrp="1"/>
          </p:cNvSpPr>
          <p:nvPr>
            <p:ph type="body" sz="quarter" idx="14"/>
          </p:nvPr>
        </p:nvSpPr>
        <p:spPr>
          <a:xfrm>
            <a:off x="4591050" y="1682601"/>
            <a:ext cx="4140000" cy="3020967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785" y="1698550"/>
            <a:ext cx="4262451" cy="318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627956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290811"/>
            <a:ext cx="8552727" cy="38085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sz="2600" dirty="0" smtClean="0">
                <a:solidFill>
                  <a:schemeClr val="accent4">
                    <a:lumMod val="75000"/>
                  </a:schemeClr>
                </a:solidFill>
              </a:rPr>
              <a:t>Spustenie aplikácie v partnerských krajinách projektu JET4CE</a:t>
            </a:r>
            <a:endParaRPr lang="en-US" sz="2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sk-SK" sz="1800" dirty="0">
              <a:solidFill>
                <a:schemeClr val="tx1"/>
              </a:solidFill>
            </a:endParaRPr>
          </a:p>
          <a:p>
            <a:pPr algn="just"/>
            <a:endParaRPr lang="sk-SK" sz="1800" dirty="0">
              <a:solidFill>
                <a:schemeClr val="tx1"/>
              </a:solidFill>
            </a:endParaRPr>
          </a:p>
          <a:p>
            <a:pPr algn="just"/>
            <a:endParaRPr lang="sk-SK" dirty="0" smtClean="0">
              <a:solidFill>
                <a:schemeClr val="tx1"/>
              </a:solidFill>
            </a:endParaRP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287065" y="1176056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objekt pre text 6"/>
          <p:cNvSpPr>
            <a:spLocks noGrp="1"/>
          </p:cNvSpPr>
          <p:nvPr>
            <p:ph type="body" sz="quarter" idx="10"/>
          </p:nvPr>
        </p:nvSpPr>
        <p:spPr>
          <a:xfrm>
            <a:off x="296864" y="2171047"/>
            <a:ext cx="4140000" cy="2716992"/>
          </a:xfrm>
        </p:spPr>
        <p:txBody>
          <a:bodyPr/>
          <a:lstStyle/>
          <a:p>
            <a:r>
              <a:rPr lang="sk-SK" b="1" dirty="0" smtClean="0"/>
              <a:t>22.4.2024</a:t>
            </a:r>
            <a:r>
              <a:rPr lang="sk-SK" dirty="0" smtClean="0"/>
              <a:t> </a:t>
            </a:r>
          </a:p>
          <a:p>
            <a:r>
              <a:rPr lang="sk-SK" dirty="0" err="1" smtClean="0"/>
              <a:t>Innovationszentrum</a:t>
            </a:r>
            <a:r>
              <a:rPr lang="sk-SK" dirty="0" smtClean="0"/>
              <a:t> </a:t>
            </a:r>
            <a:r>
              <a:rPr lang="sk-SK" dirty="0" err="1" smtClean="0"/>
              <a:t>Weiz</a:t>
            </a:r>
            <a:r>
              <a:rPr lang="sk-SK" dirty="0" smtClean="0"/>
              <a:t> zorganizovalo hybridnou formou (prezenčne aj online) projektový míting zameraný na oficiálne spustenie aplikácie „</a:t>
            </a:r>
            <a:r>
              <a:rPr lang="sk-SK" dirty="0" err="1" smtClean="0"/>
              <a:t>Challenge</a:t>
            </a:r>
            <a:r>
              <a:rPr lang="sk-SK" dirty="0" smtClean="0"/>
              <a:t> </a:t>
            </a:r>
            <a:r>
              <a:rPr lang="sk-SK" dirty="0" err="1" smtClean="0"/>
              <a:t>Mapping</a:t>
            </a:r>
            <a:r>
              <a:rPr lang="sk-SK" dirty="0" smtClean="0"/>
              <a:t>“ v Rakúsku</a:t>
            </a:r>
          </a:p>
          <a:p>
            <a:endParaRPr lang="sk-SK" dirty="0"/>
          </a:p>
        </p:txBody>
      </p:sp>
      <p:sp>
        <p:nvSpPr>
          <p:cNvPr id="8" name="Zástupný objekt pre text 7"/>
          <p:cNvSpPr>
            <a:spLocks noGrp="1"/>
          </p:cNvSpPr>
          <p:nvPr>
            <p:ph type="body" sz="quarter" idx="13"/>
          </p:nvPr>
        </p:nvSpPr>
        <p:spPr>
          <a:xfrm>
            <a:off x="287065" y="1237837"/>
            <a:ext cx="8434186" cy="420894"/>
          </a:xfrm>
        </p:spPr>
        <p:txBody>
          <a:bodyPr/>
          <a:lstStyle/>
          <a:p>
            <a:r>
              <a:rPr lang="sk-SK" b="1" dirty="0" smtClean="0">
                <a:solidFill>
                  <a:schemeClr val="tx1"/>
                </a:solidFill>
              </a:rPr>
              <a:t>Rakúsko – PP: </a:t>
            </a:r>
            <a:r>
              <a:rPr lang="sk-SK" b="1" dirty="0" err="1" smtClean="0">
                <a:solidFill>
                  <a:schemeClr val="tx1"/>
                </a:solidFill>
              </a:rPr>
              <a:t>Innovationszentrum</a:t>
            </a:r>
            <a:r>
              <a:rPr lang="sk-SK" b="1" dirty="0" smtClean="0">
                <a:solidFill>
                  <a:schemeClr val="tx1"/>
                </a:solidFill>
              </a:rPr>
              <a:t> </a:t>
            </a:r>
            <a:r>
              <a:rPr lang="sk-SK" b="1" dirty="0" err="1" smtClean="0">
                <a:solidFill>
                  <a:schemeClr val="tx1"/>
                </a:solidFill>
              </a:rPr>
              <a:t>Weiz</a:t>
            </a:r>
            <a:r>
              <a:rPr lang="sk-SK" b="1" dirty="0" smtClean="0">
                <a:solidFill>
                  <a:schemeClr val="tx1"/>
                </a:solidFill>
              </a:rPr>
              <a:t>,        </a:t>
            </a:r>
            <a:r>
              <a:rPr lang="sk-SK" dirty="0" smtClean="0">
                <a:solidFill>
                  <a:schemeClr val="tx1"/>
                </a:solidFill>
              </a:rPr>
              <a:t>región Štajersko</a:t>
            </a:r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9" name="Zástupný objekt pre text 8"/>
          <p:cNvSpPr>
            <a:spLocks noGrp="1"/>
          </p:cNvSpPr>
          <p:nvPr>
            <p:ph type="body" sz="quarter" idx="14"/>
          </p:nvPr>
        </p:nvSpPr>
        <p:spPr>
          <a:xfrm>
            <a:off x="4591050" y="1682601"/>
            <a:ext cx="4140000" cy="3020967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306" y="1658731"/>
            <a:ext cx="4402623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958699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290811"/>
            <a:ext cx="8552727" cy="38085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sz="2600" dirty="0" smtClean="0">
                <a:solidFill>
                  <a:schemeClr val="accent4">
                    <a:lumMod val="75000"/>
                  </a:schemeClr>
                </a:solidFill>
              </a:rPr>
              <a:t>Spustenie aplikácie v partnerských krajinách projektu JET4CE</a:t>
            </a:r>
            <a:endParaRPr lang="en-US" sz="2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sk-SK" sz="1800" dirty="0">
              <a:solidFill>
                <a:schemeClr val="tx1"/>
              </a:solidFill>
            </a:endParaRPr>
          </a:p>
          <a:p>
            <a:pPr algn="just"/>
            <a:endParaRPr lang="sk-SK" sz="1800" dirty="0">
              <a:solidFill>
                <a:schemeClr val="tx1"/>
              </a:solidFill>
            </a:endParaRPr>
          </a:p>
          <a:p>
            <a:pPr algn="just"/>
            <a:endParaRPr lang="sk-SK" dirty="0" smtClean="0">
              <a:solidFill>
                <a:schemeClr val="tx1"/>
              </a:solidFill>
            </a:endParaRP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287065" y="1176056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objekt pre text 6"/>
          <p:cNvSpPr>
            <a:spLocks noGrp="1"/>
          </p:cNvSpPr>
          <p:nvPr>
            <p:ph type="body" sz="quarter" idx="10"/>
          </p:nvPr>
        </p:nvSpPr>
        <p:spPr>
          <a:xfrm>
            <a:off x="296864" y="2171047"/>
            <a:ext cx="4140000" cy="2716992"/>
          </a:xfrm>
        </p:spPr>
        <p:txBody>
          <a:bodyPr/>
          <a:lstStyle/>
          <a:p>
            <a:r>
              <a:rPr lang="sk-SK" b="1" dirty="0" smtClean="0"/>
              <a:t>23.4.2024</a:t>
            </a:r>
            <a:r>
              <a:rPr lang="sk-SK" dirty="0" smtClean="0"/>
              <a:t> – 1. Stretnutie miestnej JETA Aliancie</a:t>
            </a:r>
          </a:p>
          <a:p>
            <a:endParaRPr lang="sk-SK" dirty="0"/>
          </a:p>
        </p:txBody>
      </p:sp>
      <p:sp>
        <p:nvSpPr>
          <p:cNvPr id="8" name="Zástupný objekt pre text 7"/>
          <p:cNvSpPr>
            <a:spLocks noGrp="1"/>
          </p:cNvSpPr>
          <p:nvPr>
            <p:ph type="body" sz="quarter" idx="13"/>
          </p:nvPr>
        </p:nvSpPr>
        <p:spPr>
          <a:xfrm>
            <a:off x="287065" y="1237837"/>
            <a:ext cx="8434186" cy="420894"/>
          </a:xfrm>
        </p:spPr>
        <p:txBody>
          <a:bodyPr/>
          <a:lstStyle/>
          <a:p>
            <a:r>
              <a:rPr lang="sk-SK" b="1" dirty="0" smtClean="0">
                <a:solidFill>
                  <a:schemeClr val="tx1"/>
                </a:solidFill>
              </a:rPr>
              <a:t>Maďarsko – LP: Bora 94, </a:t>
            </a:r>
            <a:r>
              <a:rPr lang="sk-SK" b="1" dirty="0" err="1" smtClean="0">
                <a:solidFill>
                  <a:schemeClr val="tx1"/>
                </a:solidFill>
              </a:rPr>
              <a:t>Miskolc</a:t>
            </a:r>
            <a:r>
              <a:rPr lang="sk-SK" b="1" dirty="0" smtClean="0">
                <a:solidFill>
                  <a:schemeClr val="tx1"/>
                </a:solidFill>
              </a:rPr>
              <a:t> </a:t>
            </a:r>
            <a:r>
              <a:rPr lang="sk-SK" dirty="0" err="1" smtClean="0">
                <a:solidFill>
                  <a:schemeClr val="tx1"/>
                </a:solidFill>
              </a:rPr>
              <a:t>Boršodsko</a:t>
            </a:r>
            <a:r>
              <a:rPr lang="sk-SK" dirty="0" smtClean="0">
                <a:solidFill>
                  <a:schemeClr val="tx1"/>
                </a:solidFill>
              </a:rPr>
              <a:t> –</a:t>
            </a:r>
            <a:r>
              <a:rPr lang="sk-SK" dirty="0" err="1" smtClean="0">
                <a:solidFill>
                  <a:schemeClr val="tx1"/>
                </a:solidFill>
              </a:rPr>
              <a:t>abovsko</a:t>
            </a:r>
            <a:r>
              <a:rPr lang="sk-SK" dirty="0" smtClean="0">
                <a:solidFill>
                  <a:schemeClr val="tx1"/>
                </a:solidFill>
              </a:rPr>
              <a:t> - zemplínska </a:t>
            </a:r>
            <a:r>
              <a:rPr lang="sk-SK" dirty="0">
                <a:solidFill>
                  <a:schemeClr val="tx1"/>
                </a:solidFill>
              </a:rPr>
              <a:t>župa</a:t>
            </a:r>
            <a:endParaRPr lang="sk-SK" b="1" dirty="0">
              <a:solidFill>
                <a:schemeClr val="tx1"/>
              </a:solidFill>
            </a:endParaRPr>
          </a:p>
        </p:txBody>
      </p:sp>
      <p:sp>
        <p:nvSpPr>
          <p:cNvPr id="9" name="Zástupný objekt pre text 8"/>
          <p:cNvSpPr>
            <a:spLocks noGrp="1"/>
          </p:cNvSpPr>
          <p:nvPr>
            <p:ph type="body" sz="quarter" idx="14"/>
          </p:nvPr>
        </p:nvSpPr>
        <p:spPr>
          <a:xfrm>
            <a:off x="4591050" y="1682601"/>
            <a:ext cx="4140000" cy="3020967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145" y="1698550"/>
            <a:ext cx="4136106" cy="310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13193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290811"/>
            <a:ext cx="8552727" cy="38085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sz="2600" dirty="0" smtClean="0">
                <a:solidFill>
                  <a:schemeClr val="accent4">
                    <a:lumMod val="75000"/>
                  </a:schemeClr>
                </a:solidFill>
              </a:rPr>
              <a:t>Propagácia projektu na pôde OSN</a:t>
            </a:r>
            <a:endParaRPr lang="en-US" sz="2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sk-SK" sz="1800" dirty="0">
              <a:solidFill>
                <a:schemeClr val="tx1"/>
              </a:solidFill>
            </a:endParaRPr>
          </a:p>
          <a:p>
            <a:pPr algn="just"/>
            <a:endParaRPr lang="sk-SK" sz="1800" dirty="0">
              <a:solidFill>
                <a:schemeClr val="tx1"/>
              </a:solidFill>
            </a:endParaRPr>
          </a:p>
          <a:p>
            <a:pPr algn="just"/>
            <a:endParaRPr lang="sk-SK" dirty="0" smtClean="0">
              <a:solidFill>
                <a:schemeClr val="tx1"/>
              </a:solidFill>
            </a:endParaRP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287065" y="1176056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objekt pre text 6"/>
          <p:cNvSpPr>
            <a:spLocks noGrp="1"/>
          </p:cNvSpPr>
          <p:nvPr>
            <p:ph type="body" sz="quarter" idx="10"/>
          </p:nvPr>
        </p:nvSpPr>
        <p:spPr>
          <a:xfrm>
            <a:off x="296864" y="2171047"/>
            <a:ext cx="4140000" cy="2716992"/>
          </a:xfrm>
        </p:spPr>
        <p:txBody>
          <a:bodyPr/>
          <a:lstStyle/>
          <a:p>
            <a:endParaRPr lang="sk-SK" dirty="0" smtClean="0"/>
          </a:p>
          <a:p>
            <a:r>
              <a:rPr lang="sk-SK" dirty="0" smtClean="0"/>
              <a:t>Aplikáciu </a:t>
            </a:r>
            <a:r>
              <a:rPr lang="sk-SK" dirty="0" err="1" smtClean="0"/>
              <a:t>Challenges</a:t>
            </a:r>
            <a:r>
              <a:rPr lang="sk-SK" dirty="0" smtClean="0"/>
              <a:t> </a:t>
            </a:r>
            <a:r>
              <a:rPr lang="sk-SK" dirty="0" err="1" smtClean="0"/>
              <a:t>Mapping</a:t>
            </a:r>
            <a:r>
              <a:rPr lang="sk-SK" dirty="0" smtClean="0"/>
              <a:t> </a:t>
            </a:r>
            <a:r>
              <a:rPr lang="sk-SK" dirty="0" err="1" smtClean="0"/>
              <a:t>Tool</a:t>
            </a:r>
            <a:r>
              <a:rPr lang="sk-SK" dirty="0" smtClean="0"/>
              <a:t> prezentoval ako nástroj, ktorý má potenciál prispieť k lepšiemu pochopeniu globálnych výziev</a:t>
            </a:r>
            <a:endParaRPr lang="sk-SK" dirty="0"/>
          </a:p>
        </p:txBody>
      </p:sp>
      <p:sp>
        <p:nvSpPr>
          <p:cNvPr id="8" name="Zástupný objekt pre text 7"/>
          <p:cNvSpPr>
            <a:spLocks noGrp="1"/>
          </p:cNvSpPr>
          <p:nvPr>
            <p:ph type="body" sz="quarter" idx="13"/>
          </p:nvPr>
        </p:nvSpPr>
        <p:spPr>
          <a:xfrm>
            <a:off x="287065" y="1237837"/>
            <a:ext cx="8434186" cy="420894"/>
          </a:xfrm>
        </p:spPr>
        <p:txBody>
          <a:bodyPr/>
          <a:lstStyle/>
          <a:p>
            <a:r>
              <a:rPr lang="sk-SK" sz="2200" dirty="0" smtClean="0">
                <a:solidFill>
                  <a:schemeClr val="tx1"/>
                </a:solidFill>
              </a:rPr>
              <a:t>Miroslav </a:t>
            </a:r>
            <a:r>
              <a:rPr lang="sk-SK" sz="2200" dirty="0" err="1" smtClean="0">
                <a:solidFill>
                  <a:schemeClr val="tx1"/>
                </a:solidFill>
              </a:rPr>
              <a:t>Polzer</a:t>
            </a:r>
            <a:r>
              <a:rPr lang="sk-SK" sz="2200" dirty="0" smtClean="0">
                <a:solidFill>
                  <a:schemeClr val="tx1"/>
                </a:solidFill>
              </a:rPr>
              <a:t> (IAAI) predstavil projekt JET4CE v rámci sprievodného programu 9. UN STI </a:t>
            </a:r>
            <a:r>
              <a:rPr lang="sk-SK" sz="2200" dirty="0" err="1" smtClean="0">
                <a:solidFill>
                  <a:schemeClr val="tx1"/>
                </a:solidFill>
              </a:rPr>
              <a:t>Forum</a:t>
            </a:r>
            <a:r>
              <a:rPr lang="sk-SK" sz="2200" dirty="0" smtClean="0">
                <a:solidFill>
                  <a:schemeClr val="tx1"/>
                </a:solidFill>
              </a:rPr>
              <a:t> 8. mája 2024</a:t>
            </a:r>
            <a:endParaRPr lang="sk-SK" sz="2200" dirty="0">
              <a:solidFill>
                <a:schemeClr val="tx1"/>
              </a:solidFill>
            </a:endParaRPr>
          </a:p>
        </p:txBody>
      </p:sp>
      <p:sp>
        <p:nvSpPr>
          <p:cNvPr id="9" name="Zástupný objekt pre text 8"/>
          <p:cNvSpPr>
            <a:spLocks noGrp="1"/>
          </p:cNvSpPr>
          <p:nvPr>
            <p:ph type="body" sz="quarter" idx="14"/>
          </p:nvPr>
        </p:nvSpPr>
        <p:spPr>
          <a:xfrm>
            <a:off x="4637285" y="1856786"/>
            <a:ext cx="4140000" cy="3020967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10" name="Picture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285" y="1921444"/>
            <a:ext cx="4112379" cy="25052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3825426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336699"/>
            <a:ext cx="7682779" cy="38085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sz="2600" dirty="0" err="1" smtClean="0">
                <a:solidFill>
                  <a:schemeClr val="accent4">
                    <a:lumMod val="75000"/>
                  </a:schemeClr>
                </a:solidFill>
              </a:rPr>
              <a:t>Komplementarita</a:t>
            </a:r>
            <a:r>
              <a:rPr lang="sk-SK" sz="2600" dirty="0" smtClean="0">
                <a:solidFill>
                  <a:schemeClr val="accent4">
                    <a:lumMod val="75000"/>
                  </a:schemeClr>
                </a:solidFill>
              </a:rPr>
              <a:t> projektu JET4CE s plánmi a stratégiami SR a EÚ</a:t>
            </a:r>
            <a:endParaRPr lang="en-US" sz="2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 fontScale="92500" lnSpcReduction="10000"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ClrTx/>
              <a:buSzPct val="100000"/>
              <a:buFont typeface="Wingdings" panose="05000000000000000000" pitchFamily="2" charset="2"/>
              <a:buChar char="ü"/>
            </a:pPr>
            <a:endParaRPr lang="sk-SK" sz="1800" dirty="0" smtClean="0">
              <a:solidFill>
                <a:schemeClr val="tx1"/>
              </a:solidFill>
            </a:endParaRPr>
          </a:p>
          <a:p>
            <a:pPr marL="285750" indent="-285750" algn="just">
              <a:lnSpc>
                <a:spcPct val="15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tx1"/>
                </a:solidFill>
              </a:rPr>
              <a:t>Zelená dohoda EÚ</a:t>
            </a:r>
          </a:p>
          <a:p>
            <a:pPr marL="285750" indent="-285750" algn="just">
              <a:lnSpc>
                <a:spcPct val="15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tx1"/>
                </a:solidFill>
              </a:rPr>
              <a:t>Územná agenda EÚ 2030</a:t>
            </a:r>
          </a:p>
          <a:p>
            <a:pPr marL="285750" indent="-285750" algn="just">
              <a:lnSpc>
                <a:spcPct val="15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tx1"/>
                </a:solidFill>
              </a:rPr>
              <a:t>Dunajská stratégia EÚ (prednáška na 13. Fóre EU SDR vo Viedni 20.6.2024)</a:t>
            </a:r>
          </a:p>
          <a:p>
            <a:pPr marL="285750" indent="-285750" algn="just">
              <a:lnSpc>
                <a:spcPct val="15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tx1"/>
                </a:solidFill>
              </a:rPr>
              <a:t>Stratégia EÚ pre región Jadranského a Iónskeho mora</a:t>
            </a:r>
          </a:p>
          <a:p>
            <a:pPr marL="285750" indent="-285750" algn="just">
              <a:lnSpc>
                <a:spcPct val="15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Stratégia EÚ pre región </a:t>
            </a:r>
            <a:r>
              <a:rPr lang="sk-SK" dirty="0" smtClean="0">
                <a:solidFill>
                  <a:schemeClr val="tx1"/>
                </a:solidFill>
              </a:rPr>
              <a:t>Baltského </a:t>
            </a:r>
            <a:r>
              <a:rPr lang="sk-SK" dirty="0">
                <a:solidFill>
                  <a:schemeClr val="tx1"/>
                </a:solidFill>
              </a:rPr>
              <a:t>mora</a:t>
            </a:r>
          </a:p>
          <a:p>
            <a:pPr marL="285750" indent="-285750" algn="just">
              <a:lnSpc>
                <a:spcPct val="15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Stratégia EÚ </a:t>
            </a:r>
            <a:r>
              <a:rPr lang="sk-SK" dirty="0" smtClean="0">
                <a:solidFill>
                  <a:schemeClr val="tx1"/>
                </a:solidFill>
              </a:rPr>
              <a:t>pre alpský </a:t>
            </a:r>
            <a:r>
              <a:rPr lang="sk-SK" dirty="0">
                <a:solidFill>
                  <a:schemeClr val="tx1"/>
                </a:solidFill>
              </a:rPr>
              <a:t>región </a:t>
            </a:r>
            <a:endParaRPr lang="sk-SK" dirty="0" smtClean="0">
              <a:solidFill>
                <a:schemeClr val="tx1"/>
              </a:solidFill>
            </a:endParaRPr>
          </a:p>
          <a:p>
            <a:pPr marL="285750" indent="-285750" algn="just">
              <a:lnSpc>
                <a:spcPct val="15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tx1"/>
                </a:solidFill>
              </a:rPr>
              <a:t>Iné stratégie</a:t>
            </a:r>
            <a:endParaRPr lang="sk-SK" dirty="0">
              <a:solidFill>
                <a:schemeClr val="tx1"/>
              </a:solidFill>
            </a:endParaRPr>
          </a:p>
          <a:p>
            <a:pPr algn="just">
              <a:buClrTx/>
              <a:buSzPct val="100000"/>
            </a:pPr>
            <a:endParaRPr lang="sk-SK" dirty="0">
              <a:solidFill>
                <a:schemeClr val="tx1"/>
              </a:solidFill>
            </a:endParaRPr>
          </a:p>
          <a:p>
            <a:pPr marL="285750" indent="-285750" algn="just">
              <a:buClrTx/>
              <a:buSzPct val="100000"/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marL="285750" indent="-285750" algn="just">
              <a:buClrTx/>
              <a:buSzPct val="100000"/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algn="just">
              <a:buClrTx/>
              <a:buSzPct val="100000"/>
            </a:pPr>
            <a:endParaRPr lang="sk-SK" dirty="0">
              <a:solidFill>
                <a:schemeClr val="tx1"/>
              </a:solidFill>
            </a:endParaRPr>
          </a:p>
          <a:p>
            <a:pPr marL="285750" indent="-285750" algn="just">
              <a:buClrTx/>
              <a:buSzPct val="100000"/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algn="just">
              <a:buClrTx/>
              <a:buSzPct val="100000"/>
            </a:pPr>
            <a:endParaRPr lang="sk-SK" sz="1800" b="1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sk-SK" sz="1800" dirty="0">
              <a:solidFill>
                <a:schemeClr val="tx1"/>
              </a:solidFill>
            </a:endParaRPr>
          </a:p>
          <a:p>
            <a:pPr algn="just"/>
            <a:endParaRPr lang="sk-SK" dirty="0" smtClean="0">
              <a:solidFill>
                <a:schemeClr val="tx1"/>
              </a:solidFill>
            </a:endParaRP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332509" y="717550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048615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6" name="Textplatzhalter 6">
            <a:extLst>
              <a:ext uri="{FF2B5EF4-FFF2-40B4-BE49-F238E27FC236}">
                <a16:creationId xmlns:a16="http://schemas.microsoft.com/office/drawing/2014/main" id="{3122D56F-124A-B4D2-1170-F5AA4391F3FC}"/>
              </a:ext>
            </a:extLst>
          </p:cNvPr>
          <p:cNvSpPr txBox="1">
            <a:spLocks/>
          </p:cNvSpPr>
          <p:nvPr/>
        </p:nvSpPr>
        <p:spPr>
          <a:xfrm>
            <a:off x="332509" y="336699"/>
            <a:ext cx="7682779" cy="38085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3200" b="1" kern="1200" baseline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sz="2600" dirty="0" smtClean="0">
                <a:solidFill>
                  <a:schemeClr val="accent4">
                    <a:lumMod val="75000"/>
                  </a:schemeClr>
                </a:solidFill>
              </a:rPr>
              <a:t>Predpokladané synergie</a:t>
            </a:r>
            <a:endParaRPr lang="en-US" sz="2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FC1FC62-A31E-7746-FF5C-1219BDE1D06C}"/>
              </a:ext>
            </a:extLst>
          </p:cNvPr>
          <p:cNvSpPr txBox="1">
            <a:spLocks/>
          </p:cNvSpPr>
          <p:nvPr/>
        </p:nvSpPr>
        <p:spPr>
          <a:xfrm>
            <a:off x="332508" y="819151"/>
            <a:ext cx="7966941" cy="38844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527" indent="-285588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Char char="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349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599288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6227" indent="-228470" algn="l" defTabSz="913878" rtl="0" eaLnBrk="1" latinLnBrk="0" hangingPunct="1">
              <a:spcBef>
                <a:spcPct val="20000"/>
              </a:spcBef>
              <a:buClr>
                <a:schemeClr val="bg2"/>
              </a:buClr>
              <a:buFont typeface="Trebuchet MS" pitchFamily="34" charset="0"/>
              <a:buChar char="&gt;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316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10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047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986" indent="-228470" algn="l" defTabSz="9138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ClrTx/>
              <a:buFont typeface="Arial" panose="020B0604020202020204" pitchFamily="34" charset="0"/>
              <a:buChar char="•"/>
            </a:pPr>
            <a:r>
              <a:rPr lang="sk-SK" dirty="0" err="1" smtClean="0">
                <a:solidFill>
                  <a:schemeClr val="tx1"/>
                </a:solidFill>
              </a:rPr>
              <a:t>The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 smtClean="0">
                <a:solidFill>
                  <a:schemeClr val="tx1"/>
                </a:solidFill>
              </a:rPr>
              <a:t>rise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of </a:t>
            </a:r>
            <a:r>
              <a:rPr lang="en-US" dirty="0">
                <a:solidFill>
                  <a:schemeClr val="tx1"/>
                </a:solidFill>
              </a:rPr>
              <a:t>citizens voices for a </a:t>
            </a:r>
            <a:r>
              <a:rPr lang="en-US" dirty="0" smtClean="0">
                <a:solidFill>
                  <a:schemeClr val="tx1"/>
                </a:solidFill>
              </a:rPr>
              <a:t>Greener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 smtClean="0">
                <a:solidFill>
                  <a:schemeClr val="tx1"/>
                </a:solidFill>
              </a:rPr>
              <a:t>Europe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>
                <a:solidFill>
                  <a:schemeClr val="tx1"/>
                </a:solidFill>
              </a:rPr>
              <a:t>/ </a:t>
            </a:r>
            <a:r>
              <a:rPr lang="sk-SK" dirty="0" smtClean="0">
                <a:solidFill>
                  <a:schemeClr val="tx1"/>
                </a:solidFill>
              </a:rPr>
              <a:t>REAL_DEAL (H2020 </a:t>
            </a:r>
            <a:r>
              <a:rPr lang="sk-SK" dirty="0" err="1" smtClean="0">
                <a:solidFill>
                  <a:schemeClr val="tx1"/>
                </a:solidFill>
              </a:rPr>
              <a:t>European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 smtClean="0">
                <a:solidFill>
                  <a:schemeClr val="tx1"/>
                </a:solidFill>
              </a:rPr>
              <a:t>Green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>
                <a:solidFill>
                  <a:schemeClr val="tx1"/>
                </a:solidFill>
              </a:rPr>
              <a:t>Deal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sk-SK" dirty="0" err="1">
                <a:solidFill>
                  <a:schemeClr val="tx1"/>
                </a:solidFill>
              </a:rPr>
              <a:t>call</a:t>
            </a:r>
            <a:r>
              <a:rPr lang="sk-SK" dirty="0">
                <a:solidFill>
                  <a:schemeClr val="tx1"/>
                </a:solidFill>
              </a:rPr>
              <a:t>)</a:t>
            </a:r>
            <a:endParaRPr lang="sk-SK" dirty="0" smtClean="0">
              <a:solidFill>
                <a:schemeClr val="tx1"/>
              </a:solidFill>
            </a:endParaRPr>
          </a:p>
          <a:p>
            <a:pPr marL="342900" indent="-342900" algn="just">
              <a:buClrTx/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Just </a:t>
            </a:r>
            <a:r>
              <a:rPr lang="sk-SK" dirty="0" err="1">
                <a:solidFill>
                  <a:schemeClr val="tx1"/>
                </a:solidFill>
              </a:rPr>
              <a:t>Transition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sk-SK" dirty="0" err="1">
                <a:solidFill>
                  <a:schemeClr val="tx1"/>
                </a:solidFill>
              </a:rPr>
              <a:t>fund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sk-SK" dirty="0" smtClean="0">
                <a:solidFill>
                  <a:schemeClr val="tx1"/>
                </a:solidFill>
              </a:rPr>
              <a:t>in JETforCE </a:t>
            </a:r>
            <a:r>
              <a:rPr lang="sk-SK" dirty="0" err="1" smtClean="0">
                <a:solidFill>
                  <a:schemeClr val="tx1"/>
                </a:solidFill>
              </a:rPr>
              <a:t>regions</a:t>
            </a:r>
            <a:endParaRPr lang="sk-SK" dirty="0">
              <a:solidFill>
                <a:schemeClr val="tx1"/>
              </a:solidFill>
            </a:endParaRPr>
          </a:p>
          <a:p>
            <a:pPr marL="342900" indent="-342900" algn="just">
              <a:buClrTx/>
              <a:buFont typeface="Arial" panose="020B0604020202020204" pitchFamily="34" charset="0"/>
              <a:buChar char="•"/>
            </a:pPr>
            <a:r>
              <a:rPr lang="sk-SK" dirty="0" err="1" smtClean="0">
                <a:solidFill>
                  <a:schemeClr val="tx1"/>
                </a:solidFill>
              </a:rPr>
              <a:t>Horizon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>
                <a:solidFill>
                  <a:schemeClr val="tx1"/>
                </a:solidFill>
              </a:rPr>
              <a:t>Europe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sk-SK" dirty="0" err="1">
                <a:solidFill>
                  <a:schemeClr val="tx1"/>
                </a:solidFill>
              </a:rPr>
              <a:t>projects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sk-SK" dirty="0" err="1" smtClean="0">
                <a:solidFill>
                  <a:schemeClr val="tx1"/>
                </a:solidFill>
              </a:rPr>
              <a:t>funded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on </a:t>
            </a:r>
            <a:r>
              <a:rPr lang="en-US" dirty="0">
                <a:solidFill>
                  <a:schemeClr val="tx1"/>
                </a:solidFill>
              </a:rPr>
              <a:t>call “Fostering a </a:t>
            </a:r>
            <a:r>
              <a:rPr lang="en-US" dirty="0" smtClean="0">
                <a:solidFill>
                  <a:schemeClr val="tx1"/>
                </a:solidFill>
              </a:rPr>
              <a:t>just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 smtClean="0">
                <a:solidFill>
                  <a:schemeClr val="tx1"/>
                </a:solidFill>
              </a:rPr>
              <a:t>transition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>
                <a:solidFill>
                  <a:schemeClr val="tx1"/>
                </a:solidFill>
              </a:rPr>
              <a:t>in </a:t>
            </a:r>
            <a:r>
              <a:rPr lang="sk-SK" dirty="0" err="1">
                <a:solidFill>
                  <a:schemeClr val="tx1"/>
                </a:solidFill>
              </a:rPr>
              <a:t>Europe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sk-SK" dirty="0" smtClean="0">
                <a:solidFill>
                  <a:schemeClr val="tx1"/>
                </a:solidFill>
              </a:rPr>
              <a:t>– HORIZON-CL5-2021-D2-01-12”</a:t>
            </a:r>
          </a:p>
          <a:p>
            <a:pPr marL="342900" indent="-342900" algn="l">
              <a:buClrTx/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tx1"/>
                </a:solidFill>
              </a:rPr>
              <a:t>LIFE </a:t>
            </a:r>
            <a:r>
              <a:rPr lang="sk-SK" dirty="0" err="1" smtClean="0">
                <a:solidFill>
                  <a:schemeClr val="tx1"/>
                </a:solidFill>
              </a:rPr>
              <a:t>Clean</a:t>
            </a:r>
            <a:r>
              <a:rPr lang="sk-SK" dirty="0" smtClean="0">
                <a:solidFill>
                  <a:schemeClr val="tx1"/>
                </a:solidFill>
              </a:rPr>
              <a:t> Energy </a:t>
            </a:r>
            <a:r>
              <a:rPr lang="sk-SK" dirty="0" err="1" smtClean="0">
                <a:solidFill>
                  <a:schemeClr val="tx1"/>
                </a:solidFill>
              </a:rPr>
              <a:t>Transition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 smtClean="0">
                <a:solidFill>
                  <a:schemeClr val="tx1"/>
                </a:solidFill>
              </a:rPr>
              <a:t>sub-programme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>
                <a:solidFill>
                  <a:schemeClr val="tx1"/>
                </a:solidFill>
              </a:rPr>
              <a:t>– </a:t>
            </a:r>
            <a:r>
              <a:rPr lang="sk-SK" dirty="0" err="1" smtClean="0">
                <a:solidFill>
                  <a:schemeClr val="tx1"/>
                </a:solidFill>
              </a:rPr>
              <a:t>projects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 smtClean="0">
                <a:solidFill>
                  <a:schemeClr val="tx1"/>
                </a:solidFill>
              </a:rPr>
              <a:t>funded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>
                <a:solidFill>
                  <a:schemeClr val="tx1"/>
                </a:solidFill>
              </a:rPr>
              <a:t>under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sk-SK" dirty="0" err="1">
                <a:solidFill>
                  <a:schemeClr val="tx1"/>
                </a:solidFill>
              </a:rPr>
              <a:t>annual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sk-SK" dirty="0" err="1" smtClean="0">
                <a:solidFill>
                  <a:schemeClr val="tx1"/>
                </a:solidFill>
              </a:rPr>
              <a:t>calls</a:t>
            </a:r>
            <a:endParaRPr lang="sk-SK" dirty="0">
              <a:solidFill>
                <a:schemeClr val="tx1"/>
              </a:solidFill>
            </a:endParaRPr>
          </a:p>
          <a:p>
            <a:pPr marL="342900" indent="-342900" algn="l">
              <a:buClrTx/>
              <a:buFont typeface="Arial" panose="020B0604020202020204" pitchFamily="34" charset="0"/>
              <a:buChar char="•"/>
            </a:pPr>
            <a:r>
              <a:rPr lang="sk-SK" dirty="0" err="1" smtClean="0">
                <a:solidFill>
                  <a:schemeClr val="tx1"/>
                </a:solidFill>
              </a:rPr>
              <a:t>Interreg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>
                <a:solidFill>
                  <a:schemeClr val="tx1"/>
                </a:solidFill>
              </a:rPr>
              <a:t>Central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sk-SK" dirty="0" err="1">
                <a:solidFill>
                  <a:schemeClr val="tx1"/>
                </a:solidFill>
              </a:rPr>
              <a:t>Europe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sk-SK" dirty="0" smtClean="0">
                <a:solidFill>
                  <a:schemeClr val="tx1"/>
                </a:solidFill>
              </a:rPr>
              <a:t>– </a:t>
            </a:r>
            <a:r>
              <a:rPr lang="en-US" dirty="0" smtClean="0">
                <a:solidFill>
                  <a:schemeClr val="tx1"/>
                </a:solidFill>
              </a:rPr>
              <a:t>projects </a:t>
            </a:r>
            <a:r>
              <a:rPr lang="en-US" dirty="0">
                <a:solidFill>
                  <a:schemeClr val="tx1"/>
                </a:solidFill>
              </a:rPr>
              <a:t>funded on SO2.1 </a:t>
            </a:r>
            <a:r>
              <a:rPr lang="en-US" dirty="0" smtClean="0">
                <a:solidFill>
                  <a:schemeClr val="tx1"/>
                </a:solidFill>
              </a:rPr>
              <a:t>and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other </a:t>
            </a:r>
            <a:r>
              <a:rPr lang="en-US" dirty="0">
                <a:solidFill>
                  <a:schemeClr val="tx1"/>
                </a:solidFill>
              </a:rPr>
              <a:t>SO (particularly SO1.1 </a:t>
            </a:r>
            <a:r>
              <a:rPr lang="en-US" dirty="0" smtClean="0">
                <a:solidFill>
                  <a:schemeClr val="tx1"/>
                </a:solidFill>
              </a:rPr>
              <a:t>for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 smtClean="0">
                <a:solidFill>
                  <a:schemeClr val="tx1"/>
                </a:solidFill>
              </a:rPr>
              <a:t>digitalisation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>
                <a:solidFill>
                  <a:schemeClr val="tx1"/>
                </a:solidFill>
              </a:rPr>
              <a:t>and SO2.5 </a:t>
            </a:r>
            <a:r>
              <a:rPr lang="sk-SK" dirty="0" err="1" smtClean="0">
                <a:solidFill>
                  <a:schemeClr val="tx1"/>
                </a:solidFill>
              </a:rPr>
              <a:t>for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>
                <a:solidFill>
                  <a:schemeClr val="tx1"/>
                </a:solidFill>
              </a:rPr>
              <a:t>mobility)</a:t>
            </a:r>
          </a:p>
          <a:p>
            <a:pPr algn="l"/>
            <a:endParaRPr lang="sk-SK" dirty="0">
              <a:solidFill>
                <a:schemeClr val="tx1"/>
              </a:solidFill>
            </a:endParaRPr>
          </a:p>
          <a:p>
            <a:pPr marL="285750" indent="-285750" algn="just">
              <a:buClrTx/>
              <a:buSzPct val="100000"/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marL="285750" indent="-285750" algn="just">
              <a:buClrTx/>
              <a:buSzPct val="100000"/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algn="just">
              <a:buClrTx/>
              <a:buSzPct val="100000"/>
            </a:pPr>
            <a:endParaRPr lang="sk-SK" dirty="0">
              <a:solidFill>
                <a:schemeClr val="tx1"/>
              </a:solidFill>
            </a:endParaRPr>
          </a:p>
          <a:p>
            <a:pPr marL="285750" indent="-285750" algn="just">
              <a:buClrTx/>
              <a:buSzPct val="100000"/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algn="just">
              <a:buClrTx/>
              <a:buSzPct val="100000"/>
            </a:pPr>
            <a:endParaRPr lang="sk-SK" sz="1800" b="1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sk-SK" sz="1800" dirty="0">
              <a:solidFill>
                <a:schemeClr val="tx1"/>
              </a:solidFill>
            </a:endParaRPr>
          </a:p>
          <a:p>
            <a:pPr algn="just"/>
            <a:endParaRPr lang="sk-SK" dirty="0" smtClean="0">
              <a:solidFill>
                <a:schemeClr val="tx1"/>
              </a:solidFill>
            </a:endParaRPr>
          </a:p>
        </p:txBody>
      </p:sp>
      <p:cxnSp>
        <p:nvCxnSpPr>
          <p:cNvPr id="4" name="Gerade Verbindung 7">
            <a:extLst>
              <a:ext uri="{FF2B5EF4-FFF2-40B4-BE49-F238E27FC236}">
                <a16:creationId xmlns:a16="http://schemas.microsoft.com/office/drawing/2014/main" id="{604BE60B-55B3-3ADD-D074-6BE305B32693}"/>
              </a:ext>
            </a:extLst>
          </p:cNvPr>
          <p:cNvCxnSpPr>
            <a:cxnSpLocks/>
          </p:cNvCxnSpPr>
          <p:nvPr/>
        </p:nvCxnSpPr>
        <p:spPr>
          <a:xfrm>
            <a:off x="332509" y="717550"/>
            <a:ext cx="2814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7931505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B9AC744-CEBD-86B8-9F0E-3394B8E2E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" b="52466"/>
          <a:stretch/>
        </p:blipFill>
        <p:spPr>
          <a:xfrm>
            <a:off x="-81280" y="3197935"/>
            <a:ext cx="9281160" cy="1966347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1585433" y="774368"/>
            <a:ext cx="6881937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k-SK" sz="2600" b="1" dirty="0">
                <a:solidFill>
                  <a:schemeClr val="accent4">
                    <a:lumMod val="75000"/>
                  </a:schemeClr>
                </a:solidFill>
              </a:rPr>
              <a:t>Ďakujem za pozornosť!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k-SK" sz="3000" i="1" dirty="0">
              <a:solidFill>
                <a:srgbClr val="2F9D54"/>
              </a:solidFill>
            </a:endParaRPr>
          </a:p>
          <a:p>
            <a:r>
              <a:rPr lang="sk-SK" sz="2200" b="1" dirty="0"/>
              <a:t>Ing. Andrej Slančík, PhD</a:t>
            </a:r>
            <a:r>
              <a:rPr lang="sk-SK" sz="2200" b="1" dirty="0" smtClean="0"/>
              <a:t>.</a:t>
            </a:r>
          </a:p>
          <a:p>
            <a:endParaRPr lang="sk-SK" sz="2200" b="1" dirty="0"/>
          </a:p>
          <a:p>
            <a:r>
              <a:rPr lang="sk-SK" sz="2200" b="1" i="1" dirty="0"/>
              <a:t>Slovenská inovačná a energetická </a:t>
            </a:r>
            <a:r>
              <a:rPr lang="sk-SK" sz="2200" b="1" i="1" dirty="0" smtClean="0"/>
              <a:t>agentúra</a:t>
            </a:r>
          </a:p>
          <a:p>
            <a:r>
              <a:rPr lang="sk-SK" sz="2200" i="1" dirty="0" smtClean="0"/>
              <a:t>Sekcia inovácií a medzinárodných vzťahov</a:t>
            </a:r>
          </a:p>
          <a:p>
            <a:r>
              <a:rPr lang="sk-SK" sz="2200" i="1" dirty="0" smtClean="0"/>
              <a:t>E-mail</a:t>
            </a:r>
            <a:r>
              <a:rPr lang="sk-SK" sz="2200" i="1" dirty="0"/>
              <a:t>: </a:t>
            </a:r>
            <a:r>
              <a:rPr lang="sk-SK" sz="2200" i="1" dirty="0">
                <a:hlinkClick r:id="rId3"/>
              </a:rPr>
              <a:t>andrej.slancik@siea.gov.sk</a:t>
            </a:r>
            <a:endParaRPr lang="sk-SK" sz="2200" i="1" dirty="0"/>
          </a:p>
          <a:p>
            <a:r>
              <a:rPr lang="sk-SK" sz="2200" i="1" dirty="0"/>
              <a:t>Mobil: +421 915 859 082</a:t>
            </a:r>
          </a:p>
        </p:txBody>
      </p:sp>
    </p:spTree>
    <p:extLst>
      <p:ext uri="{BB962C8B-B14F-4D97-AF65-F5344CB8AC3E}">
        <p14:creationId xmlns:p14="http://schemas.microsoft.com/office/powerpoint/2010/main" val="32606627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CentralEurope_iService">
  <a:themeElements>
    <a:clrScheme name="CENTRAL EUROPE 21/27">
      <a:dk1>
        <a:srgbClr val="000000"/>
      </a:dk1>
      <a:lt1>
        <a:sysClr val="window" lastClr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Central Europ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76794" tIns="38397" rIns="76794" bIns="38397" rtlCol="0">
        <a:spAutoFit/>
      </a:bodyPr>
      <a:lstStyle>
        <a:defPPr>
          <a:defRPr sz="2200" b="1" dirty="0" smtClean="0">
            <a:solidFill>
              <a:schemeClr val="accent1"/>
            </a:solidFill>
            <a:latin typeface="Trebuchet MS" pitchFamily="34" charset="0"/>
            <a:cs typeface="Raleway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centralEurope</Template>
  <TotalTime>4862</TotalTime>
  <Words>1379</Words>
  <Application>Microsoft Office PowerPoint</Application>
  <PresentationFormat>Prezentácia na obrazovke (16:9)</PresentationFormat>
  <Paragraphs>188</Paragraphs>
  <Slides>22</Slides>
  <Notes>3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22</vt:i4>
      </vt:variant>
    </vt:vector>
  </HeadingPairs>
  <TitlesOfParts>
    <vt:vector size="28" baseType="lpstr">
      <vt:lpstr>Arial</vt:lpstr>
      <vt:lpstr>Raleway Light</vt:lpstr>
      <vt:lpstr>Trebuchet MS</vt:lpstr>
      <vt:lpstr>Wingdings</vt:lpstr>
      <vt:lpstr>Wingdings 2</vt:lpstr>
      <vt:lpstr>CentralEurope_iService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Phunk</dc:creator>
  <cp:lastModifiedBy>Slančík Andrej</cp:lastModifiedBy>
  <cp:revision>2219</cp:revision>
  <cp:lastPrinted>2024-05-24T11:32:10Z</cp:lastPrinted>
  <dcterms:created xsi:type="dcterms:W3CDTF">2014-11-12T21:47:38Z</dcterms:created>
  <dcterms:modified xsi:type="dcterms:W3CDTF">2024-05-29T06:21:46Z</dcterms:modified>
</cp:coreProperties>
</file>