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1" r:id="rId3"/>
    <p:sldId id="276" r:id="rId4"/>
    <p:sldId id="263" r:id="rId5"/>
    <p:sldId id="277" r:id="rId6"/>
    <p:sldId id="266" r:id="rId7"/>
    <p:sldId id="279" r:id="rId8"/>
    <p:sldId id="272" r:id="rId9"/>
    <p:sldId id="280" r:id="rId10"/>
    <p:sldId id="273" r:id="rId11"/>
    <p:sldId id="269" r:id="rId12"/>
    <p:sldId id="281" r:id="rId13"/>
    <p:sldId id="282" r:id="rId14"/>
    <p:sldId id="283" r:id="rId15"/>
    <p:sldId id="284" r:id="rId16"/>
    <p:sldId id="271" r:id="rId17"/>
    <p:sldId id="265" r:id="rId1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25A6C9-51FC-4C8A-A8A1-D3A52B57F60C}" type="datetimeFigureOut">
              <a:rPr lang="sk-SK"/>
              <a:pPr>
                <a:defRPr/>
              </a:pPr>
              <a:t>23.11.2012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7D3043-BBF9-4615-AC6D-124D9B19D7C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B9E26DF-288D-4EF8-B330-0967A1646D63}" type="datetimeFigureOut">
              <a:rPr lang="sk-SK"/>
              <a:pPr>
                <a:defRPr/>
              </a:pPr>
              <a:t>23.11.2012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BB61B1E-4501-4AE1-A0F0-7515AA7831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6387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0B33E1-7778-4D08-872A-673CF2EC4CF6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34819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1207E8-4BA9-492B-9994-BE5445E43BB1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36867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197AAB-BC45-4110-920F-4DA2031DC5A3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38915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AD150C-3A4B-4F23-9C50-641245F4F743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096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0C6FCC-52EE-463B-81B3-08725765BCB3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3011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8A9732-3721-4188-8847-8DE2B07C0DEB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5059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CBFBFE-CCAA-4CB4-918C-313A6BED2A58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7107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E1FBDA-105E-4358-BA48-D830F0BBE0E8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49155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174AAF-E47E-4AA9-8368-915E77715FFD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18435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7AF100-D871-408E-A50B-2EC7A890EAB9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2048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D3CA43-9A03-485E-82C7-6B9E56CAD8D3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22531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03AFB6-E528-4DB3-80EE-A436F44AB2AC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24579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A07192-84DC-4770-B79C-8DFD1B84D597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26627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031CE6-DB1A-49FD-8A3A-D6F7A9A509C3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28675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467FDC-400B-48FB-9198-3628085E0FFA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30723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13FAAE-9B4D-447A-9110-2676758D8087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obrazu snímky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k-SK" smtClean="0"/>
          </a:p>
        </p:txBody>
      </p:sp>
      <p:sp>
        <p:nvSpPr>
          <p:cNvPr id="32771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3E5128-3743-427F-BDA1-9518838F4A0C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B367-C4AA-4F7E-B2AD-23C255372F11}" type="datetime1">
              <a:rPr lang="sk-SK"/>
              <a:pPr>
                <a:defRPr/>
              </a:pPr>
              <a:t>23.11.2012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E35E-81B0-4C54-91FD-DA024C723C4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6EAC3-8EC7-47FF-8C21-61464E07BD28}" type="datetime1">
              <a:rPr lang="sk-SK"/>
              <a:pPr>
                <a:defRPr/>
              </a:pPr>
              <a:t>23.11.2012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3A08D-A0B1-4599-80EE-85E55A00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5EAD9-65ED-4FE7-83B2-F4E116EACF38}" type="datetime1">
              <a:rPr lang="sk-SK"/>
              <a:pPr>
                <a:defRPr/>
              </a:pPr>
              <a:t>23.11.2012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D8182-91A4-4EC6-9EEB-5C0B91B946B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AA06-5391-4957-966C-A8B1463BE5B0}" type="datetime1">
              <a:rPr lang="sk-SK"/>
              <a:pPr>
                <a:defRPr/>
              </a:pPr>
              <a:t>23.11.2012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D00F0-EB6E-4219-842A-75425B3DE7F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18D3-25ED-49F6-B1B9-9D6B9C0FD36E}" type="datetime1">
              <a:rPr lang="sk-SK"/>
              <a:pPr>
                <a:defRPr/>
              </a:pPr>
              <a:t>23.11.2012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3D4AD-0867-4ACA-9D02-7C1721CA5D9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2044-9063-4E0C-9CF2-54B5D795E946}" type="datetime1">
              <a:rPr lang="sk-SK"/>
              <a:pPr>
                <a:defRPr/>
              </a:pPr>
              <a:t>23.11.2012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A062-E65F-4F06-82DB-E17C09F1FF7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05D59-8F8E-4F62-8832-2D7E948E2647}" type="datetime1">
              <a:rPr lang="sk-SK"/>
              <a:pPr>
                <a:defRPr/>
              </a:pPr>
              <a:t>23.11.2012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EF00-7C71-4CEF-84F3-B4D2607F095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C8BE-4DE8-44A1-AC60-AF0206B77A41}" type="datetime1">
              <a:rPr lang="sk-SK"/>
              <a:pPr>
                <a:defRPr/>
              </a:pPr>
              <a:t>23.11.2012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F44F-4CD3-4F9A-BF2C-7D81BD8B03A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AF8F-7071-44BB-B22B-569F4507CACB}" type="datetime1">
              <a:rPr lang="sk-SK"/>
              <a:pPr>
                <a:defRPr/>
              </a:pPr>
              <a:t>23.11.2012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48669-A701-4DFC-86F5-8754C5EA99C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433B-2E4C-470D-896C-D1B0315E9328}" type="datetime1">
              <a:rPr lang="sk-SK"/>
              <a:pPr>
                <a:defRPr/>
              </a:pPr>
              <a:t>23.11.2012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D68E4-2E0A-477F-AAAC-DE58DBA0238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9DC4-9329-4CC3-9624-3308F4A970E7}" type="datetime1">
              <a:rPr lang="sk-SK"/>
              <a:pPr>
                <a:defRPr/>
              </a:pPr>
              <a:t>23.11.2012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2CDF2-9367-4E7F-950B-BA6A5ED94F7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560EF6-3C63-4886-8213-04346F652960}" type="datetime1">
              <a:rPr lang="sk-SK"/>
              <a:pPr>
                <a:defRPr/>
              </a:pPr>
              <a:t>23.11.2012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77B462-264E-460B-9E30-C59ABC908C7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konstrukcia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836613"/>
            <a:ext cx="4281488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Senica pr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133600"/>
            <a:ext cx="2449513" cy="172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BlokTextu 1"/>
          <p:cNvSpPr txBox="1">
            <a:spLocks noChangeArrowheads="1"/>
          </p:cNvSpPr>
          <p:nvPr/>
        </p:nvSpPr>
        <p:spPr bwMode="auto">
          <a:xfrm>
            <a:off x="395288" y="5757863"/>
            <a:ext cx="2246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alibri" pitchFamily="34" charset="0"/>
              </a:rPr>
              <a:t>Bratislava, 26.11.2012</a:t>
            </a:r>
          </a:p>
        </p:txBody>
      </p:sp>
      <p:sp>
        <p:nvSpPr>
          <p:cNvPr id="15365" name="BlokTextu 6"/>
          <p:cNvSpPr txBox="1">
            <a:spLocks noChangeArrowheads="1"/>
          </p:cNvSpPr>
          <p:nvPr/>
        </p:nvSpPr>
        <p:spPr bwMode="auto">
          <a:xfrm>
            <a:off x="7026275" y="5759450"/>
            <a:ext cx="1793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>
                <a:latin typeface="Calibri" pitchFamily="34" charset="0"/>
              </a:rPr>
              <a:t>Ing. František Sás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0" y="449103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Rekonštrukcia mestskej výhrevne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 Senici na spaľovanie biomasy.</a:t>
            </a:r>
            <a:endParaRPr lang="sk-SK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367" name="Obrázok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2113" y="333375"/>
            <a:ext cx="1595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2"/>
                </a:solidFill>
                <a:latin typeface="+mn-lt"/>
              </a:rPr>
              <a:t>Financie</a:t>
            </a:r>
            <a:endParaRPr lang="sk-SK" sz="32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3795" name="Obrázo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900113" y="1484313"/>
          <a:ext cx="4064000" cy="148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Popis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Suma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Vlastné</a:t>
                      </a:r>
                      <a:r>
                        <a:rPr lang="sk-SK" baseline="0" dirty="0" smtClean="0"/>
                        <a:t> zdroje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1 730 566,93 €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Výška</a:t>
                      </a:r>
                      <a:r>
                        <a:rPr lang="sk-SK" baseline="0" dirty="0" smtClean="0"/>
                        <a:t> príspevku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effectLst/>
                        </a:rPr>
                        <a:t>1 153 711,28 €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Celková</a:t>
                      </a:r>
                      <a:r>
                        <a:rPr lang="sk-SK" baseline="0" dirty="0" smtClean="0"/>
                        <a:t> suma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2 884 278,21 €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425" y="3379788"/>
            <a:ext cx="3138488" cy="23526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2113" y="333375"/>
            <a:ext cx="5129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2"/>
                </a:solidFill>
                <a:latin typeface="+mn-lt"/>
              </a:rPr>
              <a:t>Zníženie množstva emisií CO</a:t>
            </a:r>
            <a:r>
              <a:rPr lang="sk-SK" sz="3200" b="1" baseline="-25000" dirty="0" smtClean="0">
                <a:solidFill>
                  <a:schemeClr val="accent2"/>
                </a:solidFill>
                <a:latin typeface="+mn-lt"/>
              </a:rPr>
              <a:t>2</a:t>
            </a:r>
            <a:endParaRPr lang="sk-SK" sz="3200" b="1" baseline="-25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5843" name="Obrázo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1403350" y="1341438"/>
          <a:ext cx="3455988" cy="2493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994"/>
                <a:gridCol w="990391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Rok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Emisie CO</a:t>
                      </a:r>
                      <a:r>
                        <a:rPr lang="sk-SK" baseline="-25000" dirty="0" smtClean="0"/>
                        <a:t>2</a:t>
                      </a:r>
                      <a:r>
                        <a:rPr lang="sk-SK" dirty="0" smtClean="0"/>
                        <a:t> </a:t>
                      </a:r>
                      <a:r>
                        <a:rPr lang="en-US" dirty="0" smtClean="0"/>
                        <a:t>[ t ]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8 342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7 752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3 141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1 537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950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816225"/>
            <a:ext cx="2519363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algn="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2113" y="333375"/>
            <a:ext cx="4344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2"/>
                </a:solidFill>
                <a:latin typeface="+mn-lt"/>
              </a:rPr>
              <a:t>Vývoj ceny tepla v Senici</a:t>
            </a:r>
            <a:endParaRPr lang="sk-SK" sz="3200" b="1" baseline="-25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7891" name="Obrázo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524000" y="1397000"/>
          <a:ext cx="6096000" cy="3413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Rok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Variabilná</a:t>
                      </a:r>
                      <a:r>
                        <a:rPr lang="sk-SK" baseline="0" dirty="0" smtClean="0"/>
                        <a:t> zložka </a:t>
                      </a:r>
                      <a:r>
                        <a:rPr lang="sk-SK" dirty="0" smtClean="0"/>
                        <a:t>domácnosti </a:t>
                      </a:r>
                      <a:br>
                        <a:rPr lang="sk-SK" dirty="0" smtClean="0"/>
                      </a:br>
                      <a:r>
                        <a:rPr lang="en-US" dirty="0" smtClean="0"/>
                        <a:t>[</a:t>
                      </a:r>
                      <a:r>
                        <a:rPr lang="sk-SK" dirty="0" smtClean="0"/>
                        <a:t> € / kWh </a:t>
                      </a:r>
                      <a:r>
                        <a:rPr lang="en-US" dirty="0" smtClean="0"/>
                        <a:t>]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Variabilná zložka ostatní </a:t>
                      </a:r>
                      <a:r>
                        <a:rPr lang="en-US" dirty="0" smtClean="0"/>
                        <a:t>[</a:t>
                      </a:r>
                      <a:r>
                        <a:rPr lang="sk-SK" dirty="0" smtClean="0"/>
                        <a:t> € / kWh </a:t>
                      </a:r>
                      <a:r>
                        <a:rPr lang="en-US" dirty="0" smtClean="0"/>
                        <a:t>]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Fixná zložka </a:t>
                      </a:r>
                      <a:br>
                        <a:rPr lang="sk-SK" dirty="0" smtClean="0"/>
                      </a:br>
                      <a:r>
                        <a:rPr lang="en-US" dirty="0" smtClean="0"/>
                        <a:t>[</a:t>
                      </a:r>
                      <a:r>
                        <a:rPr lang="sk-SK" dirty="0" smtClean="0"/>
                        <a:t> € / kWh </a:t>
                      </a:r>
                      <a:r>
                        <a:rPr lang="en-US" dirty="0" smtClean="0"/>
                        <a:t>]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2009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0,04763</a:t>
                      </a:r>
                      <a:endParaRPr lang="sk-SK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0,06015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120,9769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2010 1 -6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0,04690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0,05580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120,9717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2010 7-12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0,04380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0,05370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135,9229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2011 1-7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0,04630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0,04950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143,8747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2011 8-12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0,04970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0,05130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143,8747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2012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0,04940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0,04940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175,3042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2113" y="333375"/>
            <a:ext cx="5168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2"/>
                </a:solidFill>
                <a:latin typeface="+mn-lt"/>
              </a:rPr>
              <a:t>Porovnanie ceny tepla v okolí</a:t>
            </a:r>
            <a:endParaRPr lang="sk-SK" sz="3200" b="1" baseline="-25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9939" name="Obrázo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uľka 1"/>
          <p:cNvGraphicFramePr>
            <a:graphicFrameLocks noGrp="1"/>
          </p:cNvGraphicFramePr>
          <p:nvPr/>
        </p:nvGraphicFramePr>
        <p:xfrm>
          <a:off x="1116013" y="1341438"/>
          <a:ext cx="6911975" cy="3509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440160"/>
                <a:gridCol w="1368152"/>
                <a:gridCol w="1584177"/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Mesto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Variabilná zložka </a:t>
                      </a:r>
                      <a:br>
                        <a:rPr lang="sk-SK" dirty="0" smtClean="0"/>
                      </a:br>
                      <a:r>
                        <a:rPr lang="en-US" dirty="0" smtClean="0"/>
                        <a:t>[</a:t>
                      </a:r>
                      <a:r>
                        <a:rPr lang="en-US" baseline="0" dirty="0" smtClean="0"/>
                        <a:t> </a:t>
                      </a:r>
                      <a:r>
                        <a:rPr lang="sk-SK" baseline="0" dirty="0" smtClean="0"/>
                        <a:t>€</a:t>
                      </a:r>
                      <a:r>
                        <a:rPr lang="en-US" baseline="0" dirty="0" smtClean="0"/>
                        <a:t> / kWh</a:t>
                      </a:r>
                      <a:r>
                        <a:rPr lang="sk-SK" baseline="0" dirty="0" smtClean="0"/>
                        <a:t> </a:t>
                      </a:r>
                      <a:r>
                        <a:rPr lang="en-US" baseline="0" dirty="0" smtClean="0"/>
                        <a:t>]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Fixná zložka</a:t>
                      </a:r>
                      <a:br>
                        <a:rPr lang="sk-SK" dirty="0" smtClean="0"/>
                      </a:br>
                      <a:r>
                        <a:rPr lang="en-US" dirty="0" smtClean="0"/>
                        <a:t>[</a:t>
                      </a:r>
                      <a:r>
                        <a:rPr lang="sk-SK" dirty="0" smtClean="0"/>
                        <a:t> € / </a:t>
                      </a:r>
                      <a:r>
                        <a:rPr lang="sk-SK" dirty="0" err="1" smtClean="0"/>
                        <a:t>kW</a:t>
                      </a:r>
                      <a:r>
                        <a:rPr lang="sk-SK" dirty="0" smtClean="0"/>
                        <a:t> </a:t>
                      </a:r>
                      <a:r>
                        <a:rPr lang="en-US" dirty="0" smtClean="0"/>
                        <a:t>]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Náklad</a:t>
                      </a:r>
                      <a:r>
                        <a:rPr lang="sk-SK" baseline="0" dirty="0" smtClean="0"/>
                        <a:t> celkom</a:t>
                      </a:r>
                      <a:br>
                        <a:rPr lang="sk-SK" baseline="0" dirty="0" smtClean="0"/>
                      </a:br>
                      <a:r>
                        <a:rPr lang="en-US" baseline="0" dirty="0" smtClean="0"/>
                        <a:t>[  </a:t>
                      </a:r>
                      <a:r>
                        <a:rPr lang="sk-SK" baseline="0" dirty="0" smtClean="0"/>
                        <a:t>€ </a:t>
                      </a:r>
                      <a:r>
                        <a:rPr lang="en-US" baseline="0" dirty="0" smtClean="0"/>
                        <a:t>]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Senica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0,0494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175,3042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27 217,17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Skalica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0,0619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137,5197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28 989,55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Gbely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0,0604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dirty="0" smtClean="0"/>
                        <a:t>152,2469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29 411,52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Malacky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0,0492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194,4815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28 345,23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Holíč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0,0412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238,1956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28 427,05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Brezová pod Bradlom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0,0459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187,3484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26 812,09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smtClean="0"/>
                        <a:t>Myjava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0,0590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161,7000</a:t>
                      </a:r>
                      <a:endParaRPr lang="sk-SK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29 538,11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23975" y="5084763"/>
            <a:ext cx="46164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Objednané množstvo 	330 000 kWh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Regulačný príkon 	62,26 </a:t>
            </a:r>
            <a:r>
              <a:rPr lang="sk-SK" sz="2100" dirty="0" err="1" smtClean="0">
                <a:solidFill>
                  <a:srgbClr val="333399"/>
                </a:solidFill>
                <a:latin typeface="+mn-lt"/>
              </a:rPr>
              <a:t>kW</a:t>
            </a:r>
            <a:endParaRPr lang="sk-SK" sz="2100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2113" y="333375"/>
            <a:ext cx="580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2"/>
                </a:solidFill>
                <a:latin typeface="+mn-lt"/>
              </a:rPr>
              <a:t>S čím sme sa stretli pri prevádzke</a:t>
            </a:r>
            <a:endParaRPr lang="sk-SK" sz="3200" b="1" baseline="-25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1987" name="Obrázo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9100" y="1341438"/>
            <a:ext cx="73485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sk-SK" sz="20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nekvalitná </a:t>
            </a:r>
            <a:r>
              <a:rPr lang="sk-SK" sz="2000" dirty="0">
                <a:solidFill>
                  <a:srgbClr val="333399"/>
                </a:solidFill>
                <a:latin typeface="+mn-lt"/>
              </a:rPr>
              <a:t>štiepka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sk-SK" sz="20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k-SK" sz="2000" dirty="0">
                <a:solidFill>
                  <a:srgbClr val="333399"/>
                </a:solidFill>
                <a:latin typeface="+mn-lt"/>
              </a:rPr>
              <a:t>n</a:t>
            </a: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ežiaduce prímesi v štiepke (betón a železo 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sk-SK" sz="20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zlé nastavené spaľovanie v kotly – vznik hustého a čierneho dymu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sk-SK" sz="20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k-SK" sz="2000" dirty="0">
                <a:solidFill>
                  <a:srgbClr val="333399"/>
                </a:solidFill>
                <a:latin typeface="+mn-lt"/>
              </a:rPr>
              <a:t>v</a:t>
            </a: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ysoké náklady na zemný plyn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21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vysoké denné maximá a nižšie ročné zmluvné množstvá</a:t>
            </a:r>
            <a:endParaRPr lang="sk-SK" sz="2100" dirty="0">
              <a:solidFill>
                <a:srgbClr val="33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2113" y="333375"/>
            <a:ext cx="1443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2"/>
                </a:solidFill>
                <a:latin typeface="+mn-lt"/>
              </a:rPr>
              <a:t>Štiepka</a:t>
            </a:r>
            <a:endParaRPr lang="sk-SK" sz="3200" b="1" baseline="-25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4035" name="Obrázo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827088" y="1557338"/>
          <a:ext cx="3600450" cy="3976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770"/>
                <a:gridCol w="1087722"/>
                <a:gridCol w="16169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Mesiac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Štiepka 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[</a:t>
                      </a:r>
                      <a:r>
                        <a:rPr lang="sk-SK" dirty="0" smtClean="0"/>
                        <a:t> t </a:t>
                      </a:r>
                      <a:r>
                        <a:rPr lang="en-US" dirty="0" smtClean="0"/>
                        <a:t>]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sk-SK" dirty="0" err="1" smtClean="0"/>
                        <a:t>ýhrevnosť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sk-SK" baseline="0" dirty="0" smtClean="0"/>
                        <a:t> </a:t>
                      </a:r>
                      <a:r>
                        <a:rPr lang="en-US" baseline="0" dirty="0" smtClean="0"/>
                        <a:t>[</a:t>
                      </a:r>
                      <a:r>
                        <a:rPr lang="sk-SK" baseline="0" dirty="0" smtClean="0"/>
                        <a:t> kWh / t </a:t>
                      </a:r>
                      <a:r>
                        <a:rPr lang="en-US" baseline="0" dirty="0" smtClean="0"/>
                        <a:t>]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2285,46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2 558,20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2611,12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2 147,24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1771,74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2 346,82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1139,03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2 660,04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462,52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2 677,58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439,24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2 428,07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340,62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2 853,78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sk-S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  <a:endParaRPr lang="sk-SK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227,58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2 495,11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59313" y="1700213"/>
            <a:ext cx="3376612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z okruhu cca</a:t>
            </a:r>
            <a:r>
              <a:rPr lang="en-US" sz="2000" dirty="0" smtClean="0">
                <a:solidFill>
                  <a:srgbClr val="333399"/>
                </a:solidFill>
                <a:latin typeface="+mn-lt"/>
              </a:rPr>
              <a:t> 50 km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en-US" sz="20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k-SK" sz="2000" dirty="0">
                <a:solidFill>
                  <a:srgbClr val="333399"/>
                </a:solidFill>
                <a:latin typeface="+mn-lt"/>
              </a:rPr>
              <a:t>d</a:t>
            </a: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obrá  spolupráca s obcami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sk-SK" sz="20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dôraz na kvalitu štiepky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sk-SK" sz="20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externé sklady dreva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2113" y="333375"/>
            <a:ext cx="5502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2"/>
                </a:solidFill>
                <a:latin typeface="+mn-lt"/>
              </a:rPr>
              <a:t>S čím sme sa stretli pri projekte</a:t>
            </a:r>
            <a:endParaRPr lang="sk-SK" sz="3200" b="1" baseline="-250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9100" y="1484313"/>
            <a:ext cx="4967288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>
                <a:solidFill>
                  <a:srgbClr val="333399"/>
                </a:solidFill>
                <a:latin typeface="+mn-lt"/>
              </a:rPr>
              <a:t>n</a:t>
            </a: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iekoľkonásobné </a:t>
            </a:r>
            <a:r>
              <a:rPr lang="sk-SK" sz="2100" dirty="0">
                <a:solidFill>
                  <a:srgbClr val="333399"/>
                </a:solidFill>
                <a:latin typeface="+mn-lt"/>
              </a:rPr>
              <a:t>predkladanie dokladov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dlhý schvaľovací proces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dlhý zmenový proces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>
                <a:solidFill>
                  <a:srgbClr val="333399"/>
                </a:solidFill>
                <a:latin typeface="+mn-lt"/>
              </a:rPr>
              <a:t>prácne vkladanie údajov na ITMS </a:t>
            </a: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portál</a:t>
            </a:r>
          </a:p>
        </p:txBody>
      </p:sp>
      <p:pic>
        <p:nvPicPr>
          <p:cNvPr id="46084" name="Obrázok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8313" y="4637088"/>
            <a:ext cx="61023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ochotní ľudia</a:t>
            </a:r>
            <a:endParaRPr lang="sk-SK" sz="2100" dirty="0">
              <a:solidFill>
                <a:srgbClr val="33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0" y="3789363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k-SK" sz="4000" b="1">
                <a:solidFill>
                  <a:schemeClr val="accent2"/>
                </a:solidFill>
                <a:latin typeface="Calibri" pitchFamily="34" charset="0"/>
              </a:rPr>
              <a:t>Ďakujem za pozornosť!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5516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solidFill>
                  <a:srgbClr val="333399"/>
                </a:solidFill>
                <a:latin typeface="+mn-lt"/>
              </a:rPr>
              <a:t>e-mail: </a:t>
            </a:r>
            <a:r>
              <a:rPr lang="sk-SK" sz="2000" b="1" dirty="0" err="1">
                <a:solidFill>
                  <a:srgbClr val="333399"/>
                </a:solidFill>
                <a:latin typeface="+mn-lt"/>
              </a:rPr>
              <a:t>sas@comeron.sk</a:t>
            </a:r>
            <a:r>
              <a:rPr lang="sk-SK" sz="2000" b="1" dirty="0">
                <a:solidFill>
                  <a:srgbClr val="333399"/>
                </a:solidFill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000" b="1" dirty="0">
                <a:solidFill>
                  <a:srgbClr val="333399"/>
                </a:solidFill>
                <a:latin typeface="+mn-lt"/>
              </a:rPr>
              <a:t>mobil: 0911 266 029</a:t>
            </a:r>
          </a:p>
        </p:txBody>
      </p:sp>
      <p:sp>
        <p:nvSpPr>
          <p:cNvPr id="48132" name="Obdĺžnik 7"/>
          <p:cNvSpPr>
            <a:spLocks noChangeArrowheads="1"/>
          </p:cNvSpPr>
          <p:nvPr/>
        </p:nvSpPr>
        <p:spPr bwMode="auto">
          <a:xfrm>
            <a:off x="0" y="486886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400" b="1">
                <a:solidFill>
                  <a:srgbClr val="333399"/>
                </a:solidFill>
                <a:latin typeface="Calibri" pitchFamily="34" charset="0"/>
              </a:rPr>
              <a:t>Ing. František Sás</a:t>
            </a:r>
          </a:p>
        </p:txBody>
      </p:sp>
      <p:pic>
        <p:nvPicPr>
          <p:cNvPr id="48133" name="Obrázo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4"/>
          <a:srcRect t="17862"/>
          <a:stretch/>
        </p:blipFill>
        <p:spPr>
          <a:xfrm>
            <a:off x="4859338" y="2205038"/>
            <a:ext cx="2520950" cy="1552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5"/>
          <a:srcRect t="11135" b="14120"/>
          <a:stretch/>
        </p:blipFill>
        <p:spPr>
          <a:xfrm>
            <a:off x="900113" y="981075"/>
            <a:ext cx="3595687" cy="2016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62038" y="3284538"/>
            <a:ext cx="689451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>
                <a:solidFill>
                  <a:srgbClr val="333399"/>
                </a:solidFill>
                <a:latin typeface="+mn-lt"/>
              </a:rPr>
              <a:t> tepelné hospodárstvo (17 kotolní, 13 OST)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>
                <a:solidFill>
                  <a:srgbClr val="333399"/>
                </a:solidFill>
                <a:latin typeface="+mn-lt"/>
              </a:rPr>
              <a:t>   - ročná výroba tepla cca 200 000 GJ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>
                <a:solidFill>
                  <a:srgbClr val="333399"/>
                </a:solidFill>
                <a:latin typeface="+mn-lt"/>
              </a:rPr>
              <a:t> výkony od 100 </a:t>
            </a:r>
            <a:r>
              <a:rPr lang="sk-SK" sz="2100" dirty="0" err="1">
                <a:solidFill>
                  <a:srgbClr val="333399"/>
                </a:solidFill>
                <a:latin typeface="+mn-lt"/>
              </a:rPr>
              <a:t>kW</a:t>
            </a:r>
            <a:r>
              <a:rPr lang="sk-SK" sz="2100" dirty="0">
                <a:solidFill>
                  <a:srgbClr val="333399"/>
                </a:solidFill>
                <a:latin typeface="+mn-lt"/>
              </a:rPr>
              <a:t> – 20,2 MW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>
                <a:solidFill>
                  <a:srgbClr val="333399"/>
                </a:solidFill>
                <a:latin typeface="+mn-lt"/>
              </a:rPr>
              <a:t> dĺžka </a:t>
            </a: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rozvodov 17,8 km</a:t>
            </a:r>
            <a:endParaRPr lang="sk-SK" sz="21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3625" y="1773238"/>
            <a:ext cx="4249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100" b="1" dirty="0" smtClean="0">
                <a:solidFill>
                  <a:srgbClr val="333399"/>
                </a:solidFill>
                <a:latin typeface="+mn-lt"/>
              </a:rPr>
              <a:t>Predmet podnikania:</a:t>
            </a: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21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 výroba a distribúcia tepla</a:t>
            </a: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>
                <a:solidFill>
                  <a:srgbClr val="333399"/>
                </a:solidFill>
                <a:latin typeface="+mn-lt"/>
              </a:rPr>
              <a:t> </a:t>
            </a: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správa bytov</a:t>
            </a:r>
            <a:endParaRPr lang="sk-SK" sz="21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2113" y="908050"/>
            <a:ext cx="8343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2"/>
                </a:solidFill>
                <a:latin typeface="+mn-lt"/>
              </a:rPr>
              <a:t>Službyt, spol. s r.o., Hviezdoslavova 473 Senica</a:t>
            </a:r>
            <a:endParaRPr lang="sk-SK" sz="32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7413" name="Obrázok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2113" y="333375"/>
            <a:ext cx="4460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2"/>
                </a:solidFill>
                <a:latin typeface="+mn-lt"/>
              </a:rPr>
              <a:t>Mestská výhrevňa </a:t>
            </a:r>
            <a:r>
              <a:rPr lang="sk-SK" sz="3200" b="1" dirty="0" smtClean="0">
                <a:solidFill>
                  <a:schemeClr val="accent2"/>
                </a:solidFill>
                <a:latin typeface="+mn-lt"/>
              </a:rPr>
              <a:t>Senica</a:t>
            </a:r>
            <a:endParaRPr lang="sk-SK" sz="3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9100" y="1263650"/>
            <a:ext cx="84423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vyrába </a:t>
            </a:r>
            <a:r>
              <a:rPr lang="sk-SK" sz="2100" dirty="0">
                <a:solidFill>
                  <a:srgbClr val="333399"/>
                </a:solidFill>
                <a:latin typeface="+mn-lt"/>
              </a:rPr>
              <a:t>ročne cca 135 000 GJ tepla (cca 63 % z celkovej výroby v Senici)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na </a:t>
            </a:r>
            <a:r>
              <a:rPr lang="sk-SK" sz="2100" dirty="0">
                <a:solidFill>
                  <a:srgbClr val="333399"/>
                </a:solidFill>
                <a:latin typeface="+mn-lt"/>
              </a:rPr>
              <a:t>primárny rozvod je pripojených 13 OST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19460" name="Obrázok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77950" y="2781300"/>
            <a:ext cx="56657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výkon </a:t>
            </a:r>
            <a:r>
              <a:rPr lang="sk-SK" sz="2100" dirty="0">
                <a:solidFill>
                  <a:srgbClr val="333399"/>
                </a:solidFill>
                <a:latin typeface="+mn-lt"/>
              </a:rPr>
              <a:t>kotolne pred rekonštrukciou </a:t>
            </a: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	</a:t>
            </a:r>
            <a:r>
              <a:rPr lang="sk-SK" sz="2100" dirty="0" smtClean="0">
                <a:solidFill>
                  <a:srgbClr val="FF0000"/>
                </a:solidFill>
                <a:latin typeface="+mn-lt"/>
              </a:rPr>
              <a:t>27 </a:t>
            </a:r>
            <a:r>
              <a:rPr lang="sk-SK" sz="2100" dirty="0">
                <a:solidFill>
                  <a:srgbClr val="FF0000"/>
                </a:solidFill>
                <a:latin typeface="+mn-lt"/>
              </a:rPr>
              <a:t>MW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výkon </a:t>
            </a:r>
            <a:r>
              <a:rPr lang="sk-SK" sz="2100" dirty="0">
                <a:solidFill>
                  <a:srgbClr val="333399"/>
                </a:solidFill>
                <a:latin typeface="+mn-lt"/>
              </a:rPr>
              <a:t>kotolne po rekonštrukcii </a:t>
            </a: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	</a:t>
            </a:r>
            <a:r>
              <a:rPr lang="sk-SK" sz="2100" dirty="0" smtClean="0">
                <a:solidFill>
                  <a:srgbClr val="FF0000"/>
                </a:solidFill>
                <a:latin typeface="+mn-lt"/>
              </a:rPr>
              <a:t>20 </a:t>
            </a:r>
            <a:r>
              <a:rPr lang="sk-SK" sz="2100" dirty="0">
                <a:solidFill>
                  <a:srgbClr val="FF0000"/>
                </a:solidFill>
                <a:latin typeface="+mn-lt"/>
              </a:rPr>
              <a:t>MW </a:t>
            </a:r>
            <a:endParaRPr lang="sk-SK" sz="2100" dirty="0" smtClean="0">
              <a:solidFill>
                <a:srgbClr val="FF0000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n-US" sz="2100" dirty="0" smtClean="0">
              <a:solidFill>
                <a:srgbClr val="333399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100" dirty="0">
                <a:solidFill>
                  <a:srgbClr val="333399"/>
                </a:solidFill>
              </a:rPr>
              <a:t> </a:t>
            </a:r>
            <a:r>
              <a:rPr lang="sk-SK" sz="2100" dirty="0" smtClean="0">
                <a:solidFill>
                  <a:srgbClr val="333399"/>
                </a:solidFill>
              </a:rPr>
              <a:t>     (</a:t>
            </a:r>
            <a:r>
              <a:rPr lang="sk-SK" sz="2100" dirty="0">
                <a:solidFill>
                  <a:srgbClr val="333399"/>
                </a:solidFill>
              </a:rPr>
              <a:t>8 MW štiepka / 12 MW plyn)</a:t>
            </a:r>
            <a:endParaRPr lang="en-US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en-US" sz="21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celoročná prevádzka na biomasu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	</a:t>
            </a: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2113" y="333375"/>
            <a:ext cx="4460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2"/>
                </a:solidFill>
                <a:latin typeface="+mn-lt"/>
              </a:rPr>
              <a:t>Mestská výhrevňa </a:t>
            </a:r>
            <a:r>
              <a:rPr lang="sk-SK" sz="3200" b="1" dirty="0" smtClean="0">
                <a:solidFill>
                  <a:schemeClr val="accent2"/>
                </a:solidFill>
                <a:latin typeface="+mn-lt"/>
              </a:rPr>
              <a:t>Senica</a:t>
            </a:r>
            <a:endParaRPr lang="sk-SK" sz="3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9100" y="1263650"/>
            <a:ext cx="80406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projekt </a:t>
            </a:r>
            <a:r>
              <a:rPr lang="sk-SK" sz="2100" dirty="0">
                <a:solidFill>
                  <a:srgbClr val="333399"/>
                </a:solidFill>
                <a:latin typeface="+mn-lt"/>
              </a:rPr>
              <a:t>realizovaný </a:t>
            </a: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v rámci Operačného programu Konkurencieschopnosť a hospodársky rast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Riadiaci orgán - Ministerstvo hospodárstva SR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Administrácia projektu  - Slovenská inovačná a energetická agentúra </a:t>
            </a: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21508" name="Obrázo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77950" y="3665538"/>
            <a:ext cx="70818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dĺžka realizácie projektu 7 mesiacov </a:t>
            </a:r>
            <a:r>
              <a:rPr lang="sk-SK" sz="2100" dirty="0" smtClean="0">
                <a:solidFill>
                  <a:srgbClr val="FF0000"/>
                </a:solidFill>
                <a:latin typeface="+mn-lt"/>
              </a:rPr>
              <a:t>(09/2009 – 04/2010)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uvedenie prvého kotla do skúšobnej prevádzky </a:t>
            </a:r>
            <a:r>
              <a:rPr lang="sk-SK" sz="2100" dirty="0" smtClean="0">
                <a:solidFill>
                  <a:srgbClr val="FF0000"/>
                </a:solidFill>
                <a:latin typeface="+mn-lt"/>
              </a:rPr>
              <a:t>19. 12. 2009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2113" y="333375"/>
            <a:ext cx="5557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2"/>
                </a:solidFill>
                <a:latin typeface="+mn-lt"/>
              </a:rPr>
              <a:t>Priebeh projektu - schvaľovanie</a:t>
            </a:r>
            <a:endParaRPr lang="sk-SK" sz="3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19100" y="1700213"/>
            <a:ext cx="79883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16.1.2009 – podanie žiadosti o nenávratný finančný príspevok (NFP)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24.8.2009 – schválenie žiadosti </a:t>
            </a: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18.9.2009 </a:t>
            </a:r>
            <a:r>
              <a:rPr lang="sk-SK" sz="2100" dirty="0">
                <a:solidFill>
                  <a:srgbClr val="333399"/>
                </a:solidFill>
                <a:latin typeface="+mn-lt"/>
              </a:rPr>
              <a:t>– </a:t>
            </a:r>
            <a:r>
              <a:rPr lang="sk-SK" sz="2100" dirty="0" smtClean="0">
                <a:solidFill>
                  <a:srgbClr val="333399"/>
                </a:solidFill>
                <a:latin typeface="+mn-lt"/>
              </a:rPr>
              <a:t>podpísanie zmluvy o NFP</a:t>
            </a:r>
            <a:endParaRPr lang="sk-SK" sz="21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23556" name="Obrázo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2113" y="333375"/>
            <a:ext cx="494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2"/>
                </a:solidFill>
                <a:latin typeface="+mn-lt"/>
              </a:rPr>
              <a:t>Priebeh projektu - realizácia</a:t>
            </a:r>
            <a:endParaRPr lang="sk-SK" sz="3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19100" y="1263650"/>
            <a:ext cx="57372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FF0000"/>
                </a:solidFill>
                <a:latin typeface="+mn-lt"/>
              </a:rPr>
              <a:t>16.1.2009 – podanie žiadosti o NFP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.......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0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21.9.2009 – začiatok realizácie</a:t>
            </a:r>
            <a:endParaRPr lang="sk-SK" sz="20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0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19.12.2009 </a:t>
            </a:r>
            <a:r>
              <a:rPr lang="sk-SK" sz="2000" dirty="0">
                <a:solidFill>
                  <a:srgbClr val="333399"/>
                </a:solidFill>
                <a:latin typeface="+mn-lt"/>
              </a:rPr>
              <a:t>–</a:t>
            </a: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 uvedenie </a:t>
            </a:r>
            <a:r>
              <a:rPr lang="sk-SK" sz="2000" dirty="0">
                <a:solidFill>
                  <a:srgbClr val="333399"/>
                </a:solidFill>
                <a:latin typeface="+mn-lt"/>
              </a:rPr>
              <a:t>prvého kotla do skúšobnej </a:t>
            </a: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prevádzky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0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31.3.2010 – kolaudačné rozhodnutie na spevnené plochy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0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9.4.2010 – kolaudačné rozhodnutie na celú kotolňu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21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25604" name="Obrázo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925" y="2598738"/>
            <a:ext cx="1244600" cy="9334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925" y="1557338"/>
            <a:ext cx="1260475" cy="94456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Obrázok 12"/>
          <p:cNvPicPr>
            <a:picLocks/>
          </p:cNvPicPr>
          <p:nvPr/>
        </p:nvPicPr>
        <p:blipFill rotWithShape="1">
          <a:blip r:embed="rId7"/>
          <a:srcRect b="22107"/>
          <a:stretch/>
        </p:blipFill>
        <p:spPr>
          <a:xfrm>
            <a:off x="7019925" y="3627438"/>
            <a:ext cx="1246188" cy="78581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8"/>
          <a:srcRect l="6209" t="9031" b="11825"/>
          <a:stretch/>
        </p:blipFill>
        <p:spPr>
          <a:xfrm>
            <a:off x="7019925" y="4508500"/>
            <a:ext cx="1255713" cy="7937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2113" y="333375"/>
            <a:ext cx="4519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2"/>
                </a:solidFill>
                <a:latin typeface="+mn-lt"/>
              </a:rPr>
              <a:t>Priebeh projektu – platba</a:t>
            </a:r>
            <a:endParaRPr lang="sk-SK" sz="3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5288" y="1263650"/>
            <a:ext cx="86169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FF0000"/>
                </a:solidFill>
                <a:latin typeface="+mn-lt"/>
              </a:rPr>
              <a:t>16.1.2009 – podanie žiadosti o NFP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.......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16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15.12.2009 – podklady pre zriadenie záložného práva – 1. pokus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16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19.5.2010 </a:t>
            </a:r>
            <a:r>
              <a:rPr lang="sk-SK" sz="2000" dirty="0">
                <a:solidFill>
                  <a:srgbClr val="333399"/>
                </a:solidFill>
                <a:latin typeface="+mn-lt"/>
              </a:rPr>
              <a:t>–</a:t>
            </a: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 žiadosť </a:t>
            </a:r>
            <a:r>
              <a:rPr lang="sk-SK" sz="2000" dirty="0">
                <a:solidFill>
                  <a:srgbClr val="333399"/>
                </a:solidFill>
                <a:latin typeface="+mn-lt"/>
              </a:rPr>
              <a:t>o vypracovanie zmluvy o zriadení záložného práva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16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24.6.2010  – podpísanie </a:t>
            </a:r>
            <a:r>
              <a:rPr lang="sk-SK" sz="2000" dirty="0">
                <a:solidFill>
                  <a:srgbClr val="333399"/>
                </a:solidFill>
                <a:latin typeface="+mn-lt"/>
              </a:rPr>
              <a:t>zmluvy o zriadení záložného </a:t>
            </a: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práva</a:t>
            </a:r>
            <a:endParaRPr lang="sk-SK" sz="16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16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>
                <a:solidFill>
                  <a:srgbClr val="333399"/>
                </a:solidFill>
                <a:latin typeface="+mn-lt"/>
              </a:rPr>
              <a:t>8.7.2010 – </a:t>
            </a: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1. žiadosť o platbu  - 1824 položiek v rozpočte (doplnenie 16.8.2010, 93 strán bez príloh)</a:t>
            </a:r>
            <a:endParaRPr lang="sk-SK" sz="20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16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>
                <a:solidFill>
                  <a:srgbClr val="333399"/>
                </a:solidFill>
                <a:latin typeface="+mn-lt"/>
              </a:rPr>
              <a:t>26.8.2010 – </a:t>
            </a: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kontrola na mieste</a:t>
            </a:r>
            <a:endParaRPr lang="sk-SK" sz="20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16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11.10.2010 </a:t>
            </a:r>
            <a:r>
              <a:rPr lang="sk-SK" sz="2000" dirty="0">
                <a:solidFill>
                  <a:srgbClr val="333399"/>
                </a:solidFill>
                <a:latin typeface="+mn-lt"/>
              </a:rPr>
              <a:t>– </a:t>
            </a: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oznámenie záverov kontroly na mieste</a:t>
            </a:r>
            <a:r>
              <a:rPr lang="sk-SK" sz="2000" dirty="0" smtClean="0">
                <a:solidFill>
                  <a:srgbClr val="00B050"/>
                </a:solidFill>
                <a:latin typeface="+mn-lt"/>
              </a:rPr>
              <a:t>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16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b="1" dirty="0" smtClean="0">
                <a:solidFill>
                  <a:srgbClr val="FF0000"/>
                </a:solidFill>
                <a:latin typeface="+mn-lt"/>
              </a:rPr>
              <a:t>2.12.2010 – pripísanie nenávratného finančné príspevku na účet</a:t>
            </a:r>
          </a:p>
        </p:txBody>
      </p:sp>
      <p:pic>
        <p:nvPicPr>
          <p:cNvPr id="27652" name="Obrázo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2113" y="333375"/>
            <a:ext cx="424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 smtClean="0">
                <a:solidFill>
                  <a:schemeClr val="accent2"/>
                </a:solidFill>
                <a:latin typeface="+mn-lt"/>
              </a:rPr>
              <a:t>Priebeh projektu - audit</a:t>
            </a:r>
            <a:endParaRPr lang="sk-SK" sz="3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19100" y="1263650"/>
            <a:ext cx="71056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0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FF0000"/>
                </a:solidFill>
                <a:latin typeface="+mn-lt"/>
              </a:rPr>
              <a:t>16.1.2009 – podanie žiadosti o NFP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.......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0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0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0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>
                <a:solidFill>
                  <a:srgbClr val="333399"/>
                </a:solidFill>
                <a:latin typeface="+mn-lt"/>
              </a:rPr>
              <a:t>28.3.2012 – začiatok vládneho auditu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0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28.6.2012 – výsledky vládneho auditu</a:t>
            </a:r>
            <a:endParaRPr lang="sk-SK" sz="20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63" y="3662363"/>
            <a:ext cx="2663825" cy="199866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9701" name="Obrázok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ovná spojnica 2"/>
          <p:cNvCxnSpPr/>
          <p:nvPr/>
        </p:nvCxnSpPr>
        <p:spPr>
          <a:xfrm>
            <a:off x="395288" y="6308725"/>
            <a:ext cx="8528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2113" y="333375"/>
            <a:ext cx="626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 smtClean="0">
                <a:solidFill>
                  <a:schemeClr val="accent2"/>
                </a:solidFill>
                <a:latin typeface="+mn-lt"/>
              </a:rPr>
              <a:t>Priebeh projektu – monitorovanie </a:t>
            </a:r>
            <a:endParaRPr lang="sk-SK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19100" y="1341438"/>
            <a:ext cx="5227638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0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FF0000"/>
                </a:solidFill>
                <a:latin typeface="+mn-lt"/>
              </a:rPr>
              <a:t>16.1.2009 – podanie žiadosti o NFP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.......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0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13.1.2010 – monitorovacia správa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0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23.4.2010 </a:t>
            </a:r>
            <a:r>
              <a:rPr lang="sk-SK" sz="2000" dirty="0">
                <a:solidFill>
                  <a:srgbClr val="333399"/>
                </a:solidFill>
                <a:latin typeface="+mn-lt"/>
              </a:rPr>
              <a:t>– záverečná monitorovacia </a:t>
            </a: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správa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0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333399"/>
                </a:solidFill>
                <a:latin typeface="+mn-lt"/>
              </a:rPr>
              <a:t>15.12.2011 –  následná monitorovacia správa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0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sk-SK" sz="2000" dirty="0" smtClean="0">
                <a:solidFill>
                  <a:srgbClr val="FF0000"/>
                </a:solidFill>
                <a:latin typeface="+mn-lt"/>
              </a:rPr>
              <a:t>30.11.2012 – monitorovací termín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 smtClean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sk-SK" sz="21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31748" name="Obrázo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8450" y="260350"/>
            <a:ext cx="227488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587</Words>
  <Application>Microsoft Office PowerPoint</Application>
  <PresentationFormat>Prezentácia na obrazovke (4:3)</PresentationFormat>
  <Paragraphs>265</Paragraphs>
  <Slides>17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Šablóna návrhu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0" baseType="lpstr">
      <vt:lpstr>Calibri</vt:lpstr>
      <vt:lpstr>Arial</vt:lpstr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Sas Frantisek</dc:creator>
  <cp:lastModifiedBy>starinsky</cp:lastModifiedBy>
  <cp:revision>42</cp:revision>
  <cp:lastPrinted>2012-11-23T07:18:42Z</cp:lastPrinted>
  <dcterms:created xsi:type="dcterms:W3CDTF">2012-11-18T20:02:16Z</dcterms:created>
  <dcterms:modified xsi:type="dcterms:W3CDTF">2012-11-23T12:29:58Z</dcterms:modified>
</cp:coreProperties>
</file>