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60" r:id="rId2"/>
    <p:sldId id="288" r:id="rId3"/>
    <p:sldId id="264" r:id="rId4"/>
    <p:sldId id="348" r:id="rId5"/>
    <p:sldId id="349" r:id="rId6"/>
    <p:sldId id="273" r:id="rId7"/>
    <p:sldId id="274" r:id="rId8"/>
    <p:sldId id="367" r:id="rId9"/>
    <p:sldId id="290" r:id="rId10"/>
    <p:sldId id="340" r:id="rId11"/>
    <p:sldId id="291" r:id="rId12"/>
    <p:sldId id="341" r:id="rId13"/>
    <p:sldId id="354" r:id="rId14"/>
    <p:sldId id="355" r:id="rId15"/>
    <p:sldId id="368" r:id="rId16"/>
    <p:sldId id="281" r:id="rId17"/>
    <p:sldId id="369" r:id="rId18"/>
    <p:sldId id="300" r:id="rId19"/>
    <p:sldId id="301" r:id="rId20"/>
    <p:sldId id="370" r:id="rId21"/>
    <p:sldId id="316" r:id="rId22"/>
    <p:sldId id="302" r:id="rId23"/>
    <p:sldId id="304" r:id="rId24"/>
    <p:sldId id="371" r:id="rId25"/>
    <p:sldId id="357" r:id="rId26"/>
    <p:sldId id="347" r:id="rId27"/>
    <p:sldId id="305" r:id="rId28"/>
    <p:sldId id="373" r:id="rId29"/>
    <p:sldId id="372" r:id="rId30"/>
    <p:sldId id="374" r:id="rId31"/>
    <p:sldId id="319" r:id="rId32"/>
    <p:sldId id="360" r:id="rId33"/>
    <p:sldId id="361" r:id="rId34"/>
    <p:sldId id="308" r:id="rId35"/>
    <p:sldId id="309" r:id="rId36"/>
    <p:sldId id="376" r:id="rId37"/>
    <p:sldId id="375" r:id="rId38"/>
    <p:sldId id="321" r:id="rId39"/>
    <p:sldId id="312" r:id="rId40"/>
    <p:sldId id="322" r:id="rId41"/>
    <p:sldId id="366" r:id="rId42"/>
    <p:sldId id="377" r:id="rId43"/>
    <p:sldId id="313" r:id="rId44"/>
    <p:sldId id="378" r:id="rId45"/>
    <p:sldId id="325" r:id="rId46"/>
    <p:sldId id="346" r:id="rId47"/>
    <p:sldId id="326" r:id="rId48"/>
    <p:sldId id="327" r:id="rId49"/>
    <p:sldId id="259" r:id="rId5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848"/>
    <a:srgbClr val="448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vetlý štýl 1 - zvýrazneni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90" d="100"/>
          <a:sy n="90" d="100"/>
        </p:scale>
        <p:origin x="-2244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93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160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972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7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813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911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36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331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912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828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73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154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op-kzp.sk/obsah-dokumenty/kriteria-na-vyber-projektov/" TargetMode="Externa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op-kzp.sk/obsah-dokumenty/kriteria-na-vyber-projektov/" TargetMode="External"/><Relationship Id="rId4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op-kzp.sk/obsah-dokumenty/kriteria-na-vyber-projektov/" TargetMode="External"/><Relationship Id="rId4" Type="http://schemas.openxmlformats.org/officeDocument/2006/relationships/image" Target="../media/image5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://www.opzp.s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5" name="Picture 14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17864"/>
            <a:ext cx="5087472" cy="5299992"/>
          </a:xfrm>
          <a:prstGeom prst="rect">
            <a:avLst/>
          </a:prstGeom>
        </p:spPr>
      </p:pic>
      <p:sp>
        <p:nvSpPr>
          <p:cNvPr id="16" name="Nadpis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24316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r>
              <a:rPr lang="sk-SK" sz="4000" cap="all" dirty="0">
                <a:ln w="0"/>
                <a:cs typeface="Arial"/>
              </a:rPr>
              <a:t/>
            </a:r>
            <a:br>
              <a:rPr lang="sk-SK" sz="4000" cap="all" dirty="0">
                <a:ln w="0"/>
                <a:cs typeface="Arial"/>
              </a:rPr>
            </a:b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r>
              <a:rPr lang="sk-SK" sz="4000" cap="all" dirty="0">
                <a:ln w="0"/>
                <a:cs typeface="Arial"/>
              </a:rPr>
              <a:t/>
            </a:r>
            <a:br>
              <a:rPr lang="sk-SK" sz="4000" cap="all" dirty="0">
                <a:ln w="0"/>
                <a:cs typeface="Arial"/>
              </a:rPr>
            </a:b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r>
              <a:rPr lang="sk-SK" sz="40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operačný program </a:t>
            </a:r>
            <a:br>
              <a:rPr lang="sk-SK" sz="40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40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kvalita životného prostrediA</a:t>
            </a:r>
            <a:br>
              <a:rPr lang="sk-SK" sz="40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12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r>
              <a:rPr lang="sk-SK" sz="3200" dirty="0"/>
              <a:t/>
            </a:r>
            <a:br>
              <a:rPr lang="sk-SK" sz="3200" dirty="0"/>
            </a:br>
            <a:r>
              <a:rPr lang="sk-SK" sz="2800" dirty="0"/>
              <a:t> </a:t>
            </a:r>
            <a:r>
              <a:rPr lang="sk-SK" sz="2800" b="1" dirty="0"/>
              <a:t>VÝZVA NA PREDKLADANIE ŽIADOSTÍ O POSKYTNUTIE NENÁVRATNÉHO FINANČNÉHO PRÍSPEVKU OPKZP-PO4-SC411-2018-41</a:t>
            </a:r>
            <a:r>
              <a:rPr lang="sk-SK" sz="14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sk-SK" sz="14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14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sk-SK" sz="14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40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10-07-2018</a:t>
            </a: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endParaRPr lang="sk-SK" sz="40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755576" y="188640"/>
            <a:ext cx="7505700" cy="897889"/>
            <a:chOff x="0" y="0"/>
            <a:chExt cx="7506031" cy="898497"/>
          </a:xfrm>
        </p:grpSpPr>
        <p:pic>
          <p:nvPicPr>
            <p:cNvPr id="10" name="Obrázok 9" descr="C:\Users\rakovska\AppData\Local\Microsoft\Windows\Temporary Internet Files\Content.Word\Nový obrázok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3367"/>
              <a:ext cx="5550010" cy="7394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Obrázok 10" descr="C:\Users\rakovska\AppData\Local\Microsoft\Windows\Temporary Internet Files\Content.Word\Nový obrázok.bmp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8306" y="0"/>
              <a:ext cx="1677725" cy="89849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4818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2997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63284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buFont typeface="+mj-lt"/>
              <a:buAutoNum type="romanUcPeriod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  <a:endParaRPr lang="sk-SK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900" dirty="0" smtClean="0">
              <a:latin typeface="Century Gothic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Podmienka nebyť dlžníkom na sociálnom poistení </a:t>
            </a: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803275" indent="-441325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ž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iadateľ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nesmie byť dlžníkom na sociálnom poistení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(vrátane príspevkov na starobné dôchodkové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sporenie)</a:t>
            </a:r>
          </a:p>
          <a:p>
            <a:pPr marL="803275" indent="-441325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schválený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splátkový kalendár sa nepovažuje za splnenie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podmienky</a:t>
            </a:r>
          </a:p>
          <a:p>
            <a:pPr marL="361950"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360363" indent="-360363"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5. Podmienka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, že voči žiadateľovi nie je vedené konkurzné 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konanie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, reštrukturalizačné konanie, nie je v konkurze alebo v 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reštrukturalizácii</a:t>
            </a:r>
          </a:p>
          <a:p>
            <a:pPr marL="360363" indent="-360363" algn="just"/>
            <a:endParaRPr lang="sk-SK" sz="1000" dirty="0"/>
          </a:p>
          <a:p>
            <a:pPr marL="808038" indent="-452438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vzťahuje sa aj na konania začaté a neukončené podľa zákona č. 328/1991 Zb. o konkurze a vyrovnaní </a:t>
            </a:r>
          </a:p>
          <a:p>
            <a:pPr marL="808038" indent="-452438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zahŕňa aj prípady zastavenia konkurzného konania/zrušenia konkurzu z dôvodu nedostatku majetku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žiadateľa</a:t>
            </a:r>
          </a:p>
          <a:p>
            <a:pPr marL="808038" indent="-452438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nevzťahuje sa na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subjekty uvedené v § 2 zákona o konkurze a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reštrukturalizácii</a:t>
            </a:r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360363" indent="-360363" algn="just"/>
            <a:endParaRPr lang="sk-SK" sz="1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61950" algn="just"/>
            <a:r>
              <a:rPr lang="sk-SK" sz="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sk-SK" sz="800" dirty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806450" indent="-342900" algn="just">
              <a:buFont typeface="Wingdings" panose="05000000000000000000" pitchFamily="2" charset="2"/>
              <a:buChar char="ü"/>
            </a:pPr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sk-SK" sz="900" b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848872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buFont typeface="+mj-lt"/>
              <a:buAutoNum type="romanUcPeriod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41325" indent="-441325" algn="just">
              <a:buFont typeface="+mj-lt"/>
              <a:buAutoNum type="arabicPeriod" startAt="6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Podmienka zákazu vedenia výkonu rozhodnutia voči žiadateľovi </a:t>
            </a:r>
            <a:r>
              <a:rPr lang="sk-SK" sz="1000" dirty="0" smtClean="0">
                <a:solidFill>
                  <a:schemeClr val="tx1"/>
                </a:solidFill>
                <a:latin typeface="Century Gothic" pitchFamily="34" charset="0"/>
              </a:rPr>
              <a:t>	</a:t>
            </a:r>
          </a:p>
          <a:p>
            <a:pPr marL="903288" indent="-452438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	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nevzťahuje sa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na štátne rozpočtové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organizácie</a:t>
            </a:r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57200" indent="-457200" algn="just">
              <a:buAutoNum type="arabicPeriod" startAt="7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Podmienka, že žiadateľ nie je podnikom v ťažkostiach</a:t>
            </a: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903288" indent="-452438" algn="just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  <a:latin typeface="Century Gothic" pitchFamily="34" charset="0"/>
              </a:rPr>
              <a:t>p</a:t>
            </a:r>
            <a:r>
              <a:rPr lang="pl-PL" sz="1600" dirty="0" smtClean="0">
                <a:solidFill>
                  <a:schemeClr val="tx1"/>
                </a:solidFill>
                <a:latin typeface="Century Gothic" pitchFamily="34" charset="0"/>
              </a:rPr>
              <a:t>odmienky pre určenie – Inštrukcia k určeniu podniku v ťažkostiach</a:t>
            </a:r>
          </a:p>
          <a:p>
            <a:pPr marL="903288" indent="-452438" algn="just">
              <a:buFont typeface="Wingdings" panose="05000000000000000000" pitchFamily="2" charset="2"/>
              <a:buChar char="ü"/>
            </a:pPr>
            <a:r>
              <a:rPr lang="pl-PL" sz="1600" b="1" dirty="0" smtClean="0">
                <a:solidFill>
                  <a:schemeClr val="tx1"/>
                </a:solidFill>
                <a:latin typeface="Century Gothic" pitchFamily="34" charset="0"/>
              </a:rPr>
              <a:t>nevzťahuje sa </a:t>
            </a:r>
            <a:r>
              <a:rPr lang="pl-PL" sz="1600" dirty="0" smtClean="0">
                <a:solidFill>
                  <a:schemeClr val="tx1"/>
                </a:solidFill>
                <a:latin typeface="Century Gothic" pitchFamily="34" charset="0"/>
              </a:rPr>
              <a:t>na </a:t>
            </a:r>
            <a:r>
              <a:rPr lang="pl-PL" sz="1600" dirty="0">
                <a:solidFill>
                  <a:schemeClr val="tx1"/>
                </a:solidFill>
                <a:latin typeface="Century Gothic" pitchFamily="34" charset="0"/>
              </a:rPr>
              <a:t>štátne rozpočtové </a:t>
            </a:r>
            <a:r>
              <a:rPr lang="pl-PL" sz="1600" dirty="0" smtClean="0">
                <a:solidFill>
                  <a:schemeClr val="tx1"/>
                </a:solidFill>
                <a:latin typeface="Century Gothic" pitchFamily="34" charset="0"/>
              </a:rPr>
              <a:t>organizácie</a:t>
            </a:r>
          </a:p>
          <a:p>
            <a:pPr marL="450850" algn="just"/>
            <a:endParaRPr lang="pl-PL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8.     Podmienka finančnej spôsobilosti spolufinancovania projektu</a:t>
            </a:r>
          </a:p>
          <a:p>
            <a:pPr algn="just"/>
            <a:endParaRPr lang="sk-SK" sz="900" b="1" dirty="0">
              <a:solidFill>
                <a:srgbClr val="FF0000"/>
              </a:solidFill>
            </a:endParaRPr>
          </a:p>
          <a:p>
            <a:pPr marL="900113" indent="-458788" algn="just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tx1"/>
                </a:solidFill>
                <a:latin typeface="Century Gothic" pitchFamily="34" charset="0"/>
              </a:rPr>
              <a:t>žiadateľ má zabezpečené finančné zdroje minimálne vo výške rozdielu COV a žiadaného </a:t>
            </a:r>
            <a:r>
              <a:rPr lang="pl-PL" sz="1600" dirty="0" smtClean="0">
                <a:solidFill>
                  <a:schemeClr val="tx1"/>
                </a:solidFill>
                <a:latin typeface="Century Gothic" pitchFamily="34" charset="0"/>
              </a:rPr>
              <a:t>NFP</a:t>
            </a:r>
          </a:p>
          <a:p>
            <a:pPr marL="900113" indent="-458788" algn="just">
              <a:buFont typeface="Wingdings" pitchFamily="2" charset="2"/>
              <a:buChar char="ü"/>
              <a:defRPr/>
            </a:pP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n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evzťahuje sa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na žiadateľov, ktorí nemajú povinné spolufinancovanie v zmysle tejto výzvy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a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nedošlo k identifikácii neoprávnených výdavkov v dôsledku vytvorenia čistého príjmu projektu na základe výpočtu finančnej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medzery</a:t>
            </a:r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900113" indent="-458788" algn="just">
              <a:buFont typeface="Wingdings" pitchFamily="2" charset="2"/>
              <a:buChar char="ü"/>
              <a:defRPr/>
            </a:pPr>
            <a:endParaRPr lang="pl-PL" sz="16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900113" indent="-458788" algn="just">
              <a:defRPr/>
            </a:pPr>
            <a:endParaRPr lang="pl-PL" sz="1000" dirty="0">
              <a:solidFill>
                <a:schemeClr val="tx1"/>
              </a:solidFill>
              <a:latin typeface="Century Gothic" pitchFamily="34" charset="0"/>
            </a:endParaRPr>
          </a:p>
          <a:p>
            <a:pPr marL="450850" algn="just"/>
            <a:endParaRPr lang="pl-PL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457200" indent="-457200"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pl-PL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900113" indent="-458788" algn="just">
              <a:defRPr/>
            </a:pPr>
            <a:endParaRPr lang="pl-PL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900113" indent="-458788" algn="just">
              <a:defRPr/>
            </a:pPr>
            <a:endParaRPr lang="pl-PL" sz="1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57200" indent="-457200" algn="just">
              <a:buAutoNum type="arabicPeriod" startAt="7"/>
            </a:pP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2997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611560" y="1268760"/>
            <a:ext cx="8064896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buFont typeface="+mj-lt"/>
              <a:buAutoNum type="romanUcPeriod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900113" indent="-458788" algn="just">
              <a:defRPr/>
            </a:pPr>
            <a:endParaRPr lang="pl-PL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536575" indent="-536575" algn="just" defTabSz="536575">
              <a:buFont typeface="+mj-lt"/>
              <a:buAutoNum type="arabicPeriod" startAt="9"/>
              <a:defRPr/>
            </a:pPr>
            <a:r>
              <a:rPr lang="sk-SK" sz="1600" b="1" dirty="0">
                <a:solidFill>
                  <a:schemeClr val="accent2"/>
                </a:solidFill>
                <a:latin typeface="Century Gothic" pitchFamily="34" charset="0"/>
              </a:rPr>
              <a:t>Podmienka, že voči žiadateľovi sa nenárokuje vrátenie pomoci na základe rozhodnutia EK, ktorým bola pomoc označená za neoprávnenú a nezlučiteľnú so spoločným </a:t>
            </a:r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trhom</a:t>
            </a:r>
          </a:p>
          <a:p>
            <a:pPr algn="just" defTabSz="536575">
              <a:defRPr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534988" indent="-534988" algn="just" defTabSz="536575">
              <a:defRPr/>
            </a:pPr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10</a:t>
            </a:r>
            <a:r>
              <a:rPr lang="sk-SK" sz="1600" b="1" dirty="0">
                <a:solidFill>
                  <a:schemeClr val="accent2"/>
                </a:solidFill>
                <a:latin typeface="Century Gothic" pitchFamily="34" charset="0"/>
              </a:rPr>
              <a:t>. Podmienka, že žiadateľ má schválený program rozvoja a príslušnú územnoplánovaciu dokumentáciu v súlade s ustanovením § 7 ods.6 a § 8 ods. 6/§ 8a ods. 4 zákona o podpore regionálneho </a:t>
            </a:r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rozvoja</a:t>
            </a:r>
          </a:p>
          <a:p>
            <a:pPr marL="534988" indent="-534988" algn="just" defTabSz="536575">
              <a:defRPr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901700" indent="-457200" algn="just" defTabSz="536575">
              <a:buFont typeface="Wingdings" panose="05000000000000000000" pitchFamily="2" charset="2"/>
              <a:buChar char="ü"/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Century Gothic" pitchFamily="34" charset="0"/>
              </a:rPr>
              <a:t>vzťahuje sa výlučne </a:t>
            </a:r>
            <a:r>
              <a:rPr lang="pl-PL" sz="1600" dirty="0">
                <a:solidFill>
                  <a:schemeClr val="tx1"/>
                </a:solidFill>
                <a:latin typeface="Century Gothic" pitchFamily="34" charset="0"/>
              </a:rPr>
              <a:t>na žiadateľa, ktorým je obec/vyšší územný </a:t>
            </a:r>
            <a:r>
              <a:rPr lang="pl-PL" sz="1600" dirty="0" smtClean="0">
                <a:solidFill>
                  <a:schemeClr val="tx1"/>
                </a:solidFill>
                <a:latin typeface="Century Gothic" pitchFamily="34" charset="0"/>
              </a:rPr>
              <a:t>celok</a:t>
            </a:r>
          </a:p>
          <a:p>
            <a:endParaRPr lang="sk-SK" sz="1000" dirty="0"/>
          </a:p>
          <a:p>
            <a:pPr marL="534988" indent="-534988"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11. Podmienka</a:t>
            </a:r>
            <a:r>
              <a:rPr lang="sk-SK" sz="1600" b="1" dirty="0">
                <a:solidFill>
                  <a:schemeClr val="accent2"/>
                </a:solidFill>
                <a:latin typeface="Century Gothic" pitchFamily="34" charset="0"/>
              </a:rPr>
              <a:t>, že žiadateľ, ani jeho štatutárny orgán, ani žiadny člen štatutárneho orgánu, ani prokurista/i, ani osoba splnomocnená zastupovať žiadateľa v konaní o </a:t>
            </a:r>
            <a:r>
              <a:rPr lang="sk-SK" sz="1600" b="1" dirty="0" err="1">
                <a:solidFill>
                  <a:schemeClr val="accent2"/>
                </a:solidFill>
                <a:latin typeface="Century Gothic" pitchFamily="34" charset="0"/>
              </a:rPr>
              <a:t>ŽoNFP</a:t>
            </a:r>
            <a:r>
              <a:rPr lang="sk-SK" sz="1600" b="1" dirty="0">
                <a:solidFill>
                  <a:schemeClr val="accent2"/>
                </a:solidFill>
                <a:latin typeface="Century Gothic" pitchFamily="34" charset="0"/>
              </a:rPr>
              <a:t>, neboli právoplatne odsúdení za TČ korupcie, za TČ poškodzovania finančných záujmov EÚ, za TČ legalizácie príjmu z trestnej činnosti, za TČ založenia, zosnovania a podporovania zločineckej skupiny, alebo za TČ machinácie pri VO a verejnej dražbe </a:t>
            </a:r>
          </a:p>
          <a:p>
            <a:pPr marL="444500" algn="just" defTabSz="536575">
              <a:defRPr/>
            </a:pP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542925" indent="-542925" algn="just" defTabSz="536575">
              <a:defRPr/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542925" indent="-542925" algn="just" defTabSz="536575">
              <a:defRPr/>
            </a:pP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900113" indent="-458788" algn="just">
              <a:defRPr/>
            </a:pPr>
            <a:endParaRPr lang="pl-PL" sz="1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57200" indent="-457200" algn="just">
              <a:buAutoNum type="arabicPeriod" startAt="7"/>
            </a:pP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buFont typeface="+mj-lt"/>
              <a:buAutoNum type="romanUcPeriod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900113" indent="-458788" algn="just">
              <a:defRPr/>
            </a:pPr>
            <a:endParaRPr lang="pl-PL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>
              <a:tabLst>
                <a:tab pos="271463" algn="l"/>
              </a:tabLst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534988" indent="-534988" algn="just">
              <a:tabLst>
                <a:tab pos="271463" algn="l"/>
              </a:tabLst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12. Podmienka, že žiadateľ, ktorým je právnická osoba, nemá právoplatným rozsudkom uložený trest zákazu prijímať dotácie alebo subvencie, trest zákazu prijímať pomoc a podporu poskytovanú z fondov EÚ alebo trest zákazu účasti vo </a:t>
            </a:r>
            <a:r>
              <a:rPr lang="sk-SK" sz="1800" b="1" dirty="0" err="1" smtClean="0">
                <a:solidFill>
                  <a:schemeClr val="accent2"/>
                </a:solidFill>
                <a:latin typeface="Century Gothic" pitchFamily="34" charset="0"/>
              </a:rPr>
              <a:t>VO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 podľa osobitného predpisu</a:t>
            </a:r>
          </a:p>
          <a:p>
            <a:pPr marL="990600" indent="-457200" algn="just">
              <a:buFont typeface="Wingdings" panose="05000000000000000000" pitchFamily="2" charset="2"/>
              <a:buChar char="ü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  <a:latin typeface="Century Gothic" pitchFamily="34" charset="0"/>
              </a:rPr>
              <a:t>podmienka </a:t>
            </a:r>
            <a:r>
              <a:rPr lang="pl-PL" sz="1600" b="1" dirty="0">
                <a:solidFill>
                  <a:schemeClr val="tx1"/>
                </a:solidFill>
                <a:latin typeface="Century Gothic" pitchFamily="34" charset="0"/>
              </a:rPr>
              <a:t>sa nevzťahuje </a:t>
            </a:r>
            <a:r>
              <a:rPr lang="pl-PL" sz="1600" dirty="0">
                <a:solidFill>
                  <a:schemeClr val="tx1"/>
                </a:solidFill>
                <a:latin typeface="Century Gothic" pitchFamily="34" charset="0"/>
              </a:rPr>
              <a:t>na </a:t>
            </a:r>
            <a:r>
              <a:rPr lang="pl-PL" sz="1600" dirty="0" smtClean="0">
                <a:solidFill>
                  <a:schemeClr val="tx1"/>
                </a:solidFill>
                <a:latin typeface="Century Gothic" pitchFamily="34" charset="0"/>
              </a:rPr>
              <a:t>FO, </a:t>
            </a:r>
            <a:r>
              <a:rPr lang="pl-PL" sz="1600" dirty="0">
                <a:solidFill>
                  <a:schemeClr val="tx1"/>
                </a:solidFill>
                <a:latin typeface="Century Gothic" pitchFamily="34" charset="0"/>
              </a:rPr>
              <a:t>ktorá podniká na základe živnostenského </a:t>
            </a:r>
            <a:r>
              <a:rPr lang="pl-PL" sz="1600" dirty="0" smtClean="0">
                <a:solidFill>
                  <a:schemeClr val="tx1"/>
                </a:solidFill>
                <a:latin typeface="Century Gothic" pitchFamily="34" charset="0"/>
              </a:rPr>
              <a:t>oprávnenia</a:t>
            </a:r>
          </a:p>
          <a:p>
            <a:pPr marL="990600" indent="-457200" algn="just">
              <a:buFont typeface="Wingdings" panose="05000000000000000000" pitchFamily="2" charset="2"/>
              <a:buChar char="ü"/>
              <a:tabLst>
                <a:tab pos="271463" algn="l"/>
              </a:tabLst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podmienka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sa nevzťahuje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na subjekty podľa § 5 zákona o trestnej zodpovednosti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PO</a:t>
            </a:r>
          </a:p>
          <a:p>
            <a:pPr marL="533400" algn="just">
              <a:tabLst>
                <a:tab pos="271463" algn="l"/>
              </a:tabLst>
            </a:pPr>
            <a:endParaRPr lang="sk-SK" sz="1000" dirty="0">
              <a:solidFill>
                <a:schemeClr val="tx1"/>
              </a:solidFill>
              <a:latin typeface="Century Gothic" pitchFamily="34" charset="0"/>
            </a:endParaRPr>
          </a:p>
          <a:p>
            <a:pPr marL="533400" indent="-533400" algn="just">
              <a:tabLst>
                <a:tab pos="177800" algn="l"/>
                <a:tab pos="533400" algn="l"/>
              </a:tabLst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13. Podmienka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, že žiadateľ je zapísaný v registri partnerov verejného sektora podľa osobitného predpisu</a:t>
            </a:r>
          </a:p>
          <a:p>
            <a:pPr marL="985838" indent="-450850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ž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iadateľ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je povinný byť zapísaný v registri partnerov verejného sektora najneskôr pred podpísaním zmluvy o NFP zo strany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SO, 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ak sa naňho táto povinnosť vzťahuje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	</a:t>
            </a:r>
          </a:p>
          <a:p>
            <a:pPr marL="985838" indent="-450850" algn="just">
              <a:buFont typeface="Wingdings" panose="05000000000000000000" pitchFamily="2" charset="2"/>
              <a:buChar char="ü"/>
            </a:pPr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900113" indent="-458788" algn="just">
              <a:defRPr/>
            </a:pPr>
            <a:endParaRPr lang="pl-PL" sz="1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57200" indent="-457200" algn="just">
              <a:buAutoNum type="arabicPeriod" startAt="7"/>
            </a:pPr>
            <a:endParaRPr lang="sk-SK" sz="1600" b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6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488832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buFont typeface="+mj-lt"/>
              <a:buAutoNum type="romanUcPeriod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</a:p>
          <a:p>
            <a:pPr marL="533400" indent="-533400" algn="just">
              <a:tabLst>
                <a:tab pos="177800" algn="l"/>
                <a:tab pos="533400" algn="l"/>
              </a:tabLst>
            </a:pPr>
            <a:endParaRPr lang="sk-SK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533400" indent="-533400"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14.	Podmienka, že podnik žiadateľa je aktívny</a:t>
            </a:r>
          </a:p>
          <a:p>
            <a:pPr marL="536575" indent="-536575" algn="just"/>
            <a:endParaRPr lang="sk-SK" sz="1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808038" lvl="0" indent="-2730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vzťahuje sa na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subjekty súkromného sektora s hospodárskou činnosťou v rámci schémy ŠP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OZE</a:t>
            </a:r>
          </a:p>
          <a:p>
            <a:pPr marL="534988" lvl="0" algn="just"/>
            <a:endParaRPr lang="sk-SK" sz="1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8038" lvl="0" indent="-273050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 </a:t>
            </a:r>
            <a:r>
              <a:rPr lang="sk-SK" sz="1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subpodmienky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splnené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kumulatívne: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8038" lvl="0" algn="just"/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majetkové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zložky podniku žiadateľa sú primerané k veľkosti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	    projektu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150938" lvl="0" indent="-342900" algn="just">
              <a:buAutoNum type="alphaUcPeriod" startAt="2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odnik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žiadateľa aktívne pôsobí na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trhu</a:t>
            </a:r>
          </a:p>
          <a:p>
            <a:pPr marL="808038" lvl="0" algn="just"/>
            <a:endParaRPr lang="sk-SK" sz="1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8038" lvl="0" indent="-2730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Splnenie podmienok overované prostredníctvom ukazovateľov:</a:t>
            </a:r>
          </a:p>
          <a:p>
            <a:pPr marL="1163638" lvl="0" indent="-355600" algn="just">
              <a:buAutoNum type="alphaUcPeriod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Pomer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tržieb k celkovým aktívam (T/CA) </a:t>
            </a:r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163638" lvl="0" indent="-355600" algn="just">
              <a:buAutoNum type="alphaUcPeriod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Pomer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celkových aktív k výške celkových oprávnených výdavkov žiadateľa (CA/COV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41325" indent="-441325"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41325" indent="-441325" algn="just">
              <a:defRPr/>
            </a:pPr>
            <a:endParaRPr lang="pl-PL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57200" indent="-457200" algn="just">
              <a:buAutoNum type="arabicPeriod" startAt="7"/>
            </a:pP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488832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buFont typeface="+mj-lt"/>
              <a:buAutoNum type="romanUcPeriod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</a:p>
          <a:p>
            <a:pPr marL="533400" indent="-533400" algn="just">
              <a:tabLst>
                <a:tab pos="177800" algn="l"/>
                <a:tab pos="533400" algn="l"/>
              </a:tabLst>
            </a:pPr>
            <a:endParaRPr lang="sk-SK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533400" indent="-533400"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14.	Podmienka, že podnik žiadateľa je aktívny</a:t>
            </a:r>
          </a:p>
          <a:p>
            <a:pPr marL="536575" indent="-536575" algn="just"/>
            <a:endParaRPr lang="sk-SK" sz="1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808038" lvl="0" indent="-2730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minimálne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hodnoty koeficientov pre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ukazovatele v závislosti od COV:</a:t>
            </a:r>
            <a:endParaRPr lang="pl-PL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57200" indent="-457200" algn="just">
              <a:buAutoNum type="arabicPeriod" startAt="7"/>
            </a:pP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039" y="2854930"/>
            <a:ext cx="6945164" cy="193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9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196752"/>
            <a:ext cx="8361868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2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aktivít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2300" indent="-622300"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15. 	Podmienka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oprávnenosti aktivít 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projektu</a:t>
            </a:r>
          </a:p>
          <a:p>
            <a:pPr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oprávnený typ aktivity: </a:t>
            </a:r>
          </a:p>
          <a:p>
            <a:pPr marL="809625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B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Výstavba zariadení na výrobu </a:t>
            </a:r>
            <a:r>
              <a:rPr lang="sk-SK" sz="1600" dirty="0" err="1">
                <a:solidFill>
                  <a:schemeClr val="tx1"/>
                </a:solidFill>
                <a:latin typeface="Century Gothic" pitchFamily="34" charset="0"/>
              </a:rPr>
              <a:t>biometánu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; využitie vodnej energie; využitie </a:t>
            </a:r>
            <a:r>
              <a:rPr lang="sk-SK" sz="1600" dirty="0" err="1">
                <a:solidFill>
                  <a:schemeClr val="tx1"/>
                </a:solidFill>
                <a:latin typeface="Century Gothic" pitchFamily="34" charset="0"/>
              </a:rPr>
              <a:t>aerotermálnej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sk-SK" sz="1600" dirty="0" err="1">
                <a:solidFill>
                  <a:schemeClr val="tx1"/>
                </a:solidFill>
                <a:latin typeface="Century Gothic" pitchFamily="34" charset="0"/>
              </a:rPr>
              <a:t>hydrotermálnej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 alebo geotermálnej energie s použitím tepelného čerpadla; využitie geotermálnej energie priamym využitím na výrobu tepla a prípadne aj v kombinácii s tepelným čerpadlom a výrobu a energetické využívanie bioplynu, skládkového plynu a plynu z čistiarní odpadových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vôd</a:t>
            </a:r>
          </a:p>
          <a:p>
            <a:pPr marL="523875"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oprávnené </a:t>
            </a:r>
            <a:r>
              <a:rPr lang="sk-SK" sz="1600" b="1" dirty="0" err="1" smtClean="0">
                <a:solidFill>
                  <a:schemeClr val="tx1"/>
                </a:solidFill>
                <a:latin typeface="Century Gothic" pitchFamily="34" charset="0"/>
              </a:rPr>
              <a:t>podaktivity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:</a:t>
            </a:r>
          </a:p>
          <a:p>
            <a:pPr marL="820738" indent="-285750" algn="just"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 B3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Výstavba zariadení na využitie </a:t>
            </a:r>
            <a:r>
              <a:rPr lang="sk-SK" sz="1600" dirty="0" err="1">
                <a:solidFill>
                  <a:schemeClr val="tx1"/>
                </a:solidFill>
                <a:latin typeface="Century Gothic" pitchFamily="34" charset="0"/>
              </a:rPr>
              <a:t>aerotermálnej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sk-SK" sz="1600" dirty="0" err="1" smtClean="0">
                <a:solidFill>
                  <a:schemeClr val="tx1"/>
                </a:solidFill>
                <a:latin typeface="Century Gothic" pitchFamily="34" charset="0"/>
              </a:rPr>
              <a:t>hydrotermálnej</a:t>
            </a:r>
            <a:endParaRPr lang="sk-SK" sz="16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534988" algn="just"/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	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      alebo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geotermálnej energie s použitím tepelného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čerpadla</a:t>
            </a:r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903288" indent="-368300" algn="just" defTabSz="903288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B4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Výstavba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 zariadení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na využitie geotermálnej energie priamym využitím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       </a:t>
            </a:r>
          </a:p>
          <a:p>
            <a:pPr marL="534988" algn="just" defTabSz="903288"/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            na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výrobu tepla a prípadne aj v kombinácii s tepelným čerpadlom</a:t>
            </a:r>
          </a:p>
          <a:p>
            <a:pPr marL="903288" indent="-36830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B5 Výstavba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zariadení na výrobu a energetické využívanie skládkového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  </a:t>
            </a:r>
          </a:p>
          <a:p>
            <a:pPr marL="534988" algn="just"/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             plynu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a plynu z čistiarní odpadových vôd</a:t>
            </a:r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683568" y="1268760"/>
            <a:ext cx="7632848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2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aktivít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2300" indent="-622300"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15. 	Podmienka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oprávnenosti aktivít 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projektu</a:t>
            </a:r>
          </a:p>
          <a:p>
            <a:endParaRPr lang="sk-SK" sz="8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predloženie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energetického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auditu vypracovaného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odborne spôsobilou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osobou</a:t>
            </a:r>
          </a:p>
          <a:p>
            <a:pPr algn="just"/>
            <a:endParaRPr lang="sk-SK" sz="10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odporené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budú iba projekty vyhodnotené ako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vhodné a účelné vzhľadom na východiskovú situáciu a identifikované potreby v danej oblasti, nákladovo efektívne, udržateľné a zároveň ako projekty s adekvátnym spôsobom a kapacitným zabezpečením ich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realizácie</a:t>
            </a:r>
          </a:p>
          <a:p>
            <a:pPr algn="just"/>
            <a:endParaRPr lang="sk-SK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odporené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budú projekty, ktoré nie sú v rozpore so Stratégiou pre redukciu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PM10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programami na zlepšenie kvality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ovzdušia</a:t>
            </a:r>
          </a:p>
          <a:p>
            <a:pPr algn="just"/>
            <a:endParaRPr lang="sk-SK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prípade poskytnutia pomoci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veľkým podnikom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je potrebné zabezpečiť,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aby finančný príspevok z EŠIF neviedol k podstatnému zníženiu pracovných miest v danom území v rámci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EÚ</a:t>
            </a:r>
            <a:r>
              <a:rPr lang="sk-SK" sz="1600" b="1" dirty="0"/>
              <a:t>	</a:t>
            </a:r>
          </a:p>
          <a:p>
            <a:endParaRPr lang="sk-SK" sz="1600" dirty="0"/>
          </a:p>
          <a:p>
            <a:r>
              <a:rPr lang="sk-SK" sz="800" dirty="0"/>
              <a:t>	</a:t>
            </a:r>
          </a:p>
          <a:p>
            <a:pPr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63284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2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aktivít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5475" indent="-625475"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16.	Podmienka, že žiadateľ nezačal práce na projekte pred predložením </a:t>
            </a:r>
            <a:r>
              <a:rPr lang="sk-SK" sz="1800" b="1" dirty="0" err="1" smtClean="0">
                <a:solidFill>
                  <a:schemeClr val="accent2"/>
                </a:solidFill>
                <a:latin typeface="Century Gothic" pitchFamily="34" charset="0"/>
              </a:rPr>
              <a:t>ŽoNFP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60363" lvl="0" indent="-360363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žiadateľ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nesmie začať realizáciu hlavnej aktivity projektu pred predložením </a:t>
            </a:r>
            <a:r>
              <a:rPr lang="sk-SK" sz="1600" dirty="0" err="1" smtClean="0">
                <a:solidFill>
                  <a:schemeClr val="tx1"/>
                </a:solidFill>
                <a:latin typeface="Century Gothic" pitchFamily="34" charset="0"/>
              </a:rPr>
              <a:t>ŽoNFP</a:t>
            </a:r>
            <a:endParaRPr lang="sk-SK" sz="16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360363" lvl="0" indent="-360363" algn="just">
              <a:buFont typeface="Wingdings" panose="05000000000000000000" pitchFamily="2" charset="2"/>
              <a:buChar char="ü"/>
            </a:pPr>
            <a:endParaRPr lang="sk-SK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360363" lvl="0" indent="-360363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začiatok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realizácie hlavnej aktivity projektu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- kalendárny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deň, kedy prišlo k vystaveniu prvej písomnej objednávky pre dodávateľa, alebo nadobudnutiu účinnosti prvej zmluvy uzavretej s dodávateľom, ak nebola vystavená objednávka v súvislosti s oprávnenými výdavkami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projektu</a:t>
            </a:r>
          </a:p>
          <a:p>
            <a:pPr lvl="0" algn="just"/>
            <a:endParaRPr lang="sk-SK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360363" lvl="0" indent="-360363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prípravné práce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(príprava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projektovej dokumentácie, získanie povolení, vypracovanie štúdií uskutočniteľnosti, realizácia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VO)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sa 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nepokladajú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za začatie 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prác</a:t>
            </a:r>
            <a:endParaRPr lang="sk-SK" sz="800" b="1" u="sng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Podmienka, že výdavky projektu sú oprávnené</a:t>
            </a:r>
          </a:p>
          <a:p>
            <a:pPr algn="just" defTabSz="627063"/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285750" indent="-285750" algn="just" defTabSz="627063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výdavky projektu musia v súlade s podmienkami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oprávnenosti:</a:t>
            </a:r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903288" indent="-285750" algn="just" defTabSz="627063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Príručka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k oprávnenosti výdavkov pre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DOP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OP KŽP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1.9</a:t>
            </a:r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903288" indent="-285750" algn="just" defTabSz="627063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Príloha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č. 4 Výzvy Osobitné podmienky oprávnenosti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výdavkov</a:t>
            </a:r>
          </a:p>
          <a:p>
            <a:pPr marL="617538" algn="just" defTabSz="627063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273050" indent="-273050" algn="just" defTabSz="627063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nadväznosti na schému ŠP OZE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-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za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oprávnené výdavky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sa považujú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investičné výdavky potrebné na podporu výroby energie z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OZE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(rozdiel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medzi výdavkami na investovanie do výroby energie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 OZE 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výdavkami na menej ekologickú investíciu k realizácii ktorej by dôveryhodným spôsobom došlo i bez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pomoci - </a:t>
            </a:r>
            <a:r>
              <a:rPr lang="sk-SK" sz="1600" b="1" i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Kontrafaktuálny</a:t>
            </a:r>
            <a:r>
              <a:rPr lang="sk-SK" sz="16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scenár</a:t>
            </a:r>
            <a:r>
              <a:rPr lang="sk-SK" sz="16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sk-SK" sz="1600" b="1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 defTabSz="627063"/>
            <a:endParaRPr lang="sk-SK" sz="1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ak žiadateľ nepreukáže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výdavky za podobnú, menej ekologickú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investíciu,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určia sa výdavky za podobnú menej ekologickú investíciu nasledovne: </a:t>
            </a:r>
            <a:r>
              <a:rPr lang="sk-SK" sz="1600" dirty="0">
                <a:latin typeface="Century Gothic" panose="020B0502020202020204" pitchFamily="34" charset="0"/>
              </a:rPr>
              <a:t>	</a:t>
            </a:r>
          </a:p>
          <a:p>
            <a:pPr marL="617538" algn="just" defTabSz="627063"/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9552" y="1988840"/>
            <a:ext cx="8229600" cy="3887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altLang="sk-SK" sz="20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Operačný program</a:t>
            </a:r>
            <a:r>
              <a:rPr lang="sk-SK" altLang="sk-SK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:</a:t>
            </a:r>
            <a:r>
              <a:rPr lang="pt-BR" altLang="sk-SK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sk-SK" altLang="sk-SK" sz="2000" dirty="0" smtClean="0">
                <a:latin typeface="Century Gothic" panose="020B0502020202020204" pitchFamily="34" charset="0"/>
              </a:rPr>
              <a:t>	</a:t>
            </a:r>
            <a:r>
              <a:rPr lang="sk-SK" altLang="sk-SK" sz="20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Kvalita životného prostredia</a:t>
            </a:r>
          </a:p>
          <a:p>
            <a:pPr algn="just"/>
            <a:r>
              <a:rPr lang="sk-SK" altLang="sk-SK" sz="20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Špecifický cieľ</a:t>
            </a:r>
            <a:r>
              <a:rPr lang="sk-SK" altLang="sk-SK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:</a:t>
            </a:r>
            <a:r>
              <a:rPr lang="pt-BR" altLang="sk-SK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sk-SK" altLang="sk-SK" sz="2000" dirty="0" smtClean="0">
                <a:latin typeface="Century Gothic" panose="020B0502020202020204" pitchFamily="34" charset="0"/>
              </a:rPr>
              <a:t>	</a:t>
            </a:r>
            <a:r>
              <a:rPr lang="sk-SK" altLang="sk-SK" sz="20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4.1.1 Zvýšenie podielu obnoviteľných </a:t>
            </a:r>
            <a:r>
              <a:rPr lang="sk-SK" altLang="sk-SK" sz="20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			zdrojov </a:t>
            </a:r>
            <a:r>
              <a:rPr lang="sk-SK" altLang="sk-SK" sz="20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energie na hrubej konečnej </a:t>
            </a:r>
            <a:r>
              <a:rPr lang="sk-SK" altLang="sk-SK" sz="20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				energetickej </a:t>
            </a:r>
            <a:r>
              <a:rPr lang="sk-SK" altLang="sk-SK" sz="20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spotrebe </a:t>
            </a:r>
            <a:r>
              <a:rPr lang="sk-SK" altLang="sk-SK" sz="20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SR</a:t>
            </a:r>
          </a:p>
          <a:p>
            <a:pPr algn="just"/>
            <a:r>
              <a:rPr lang="sk-SK" altLang="sk-SK" sz="20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Fond</a:t>
            </a:r>
            <a:r>
              <a:rPr lang="sk-SK" altLang="sk-SK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: 	</a:t>
            </a:r>
            <a:r>
              <a:rPr lang="sk-SK" altLang="sk-SK" sz="2000" dirty="0" smtClean="0">
                <a:latin typeface="Century Gothic" panose="020B0502020202020204" pitchFamily="34" charset="0"/>
              </a:rPr>
              <a:t>		</a:t>
            </a:r>
            <a:r>
              <a:rPr lang="sk-SK" altLang="sk-SK" sz="20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Európsky fond regionálneho rozvoja</a:t>
            </a:r>
          </a:p>
          <a:p>
            <a:pPr algn="just"/>
            <a:r>
              <a:rPr lang="sk-SK" altLang="sk-SK" sz="20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Poskytovateľ</a:t>
            </a:r>
            <a:r>
              <a:rPr lang="sk-SK" altLang="sk-SK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: </a:t>
            </a:r>
            <a:r>
              <a:rPr lang="sk-SK" altLang="sk-SK" sz="2000" dirty="0" smtClean="0">
                <a:latin typeface="Century Gothic" panose="020B0502020202020204" pitchFamily="34" charset="0"/>
              </a:rPr>
              <a:t>		</a:t>
            </a:r>
            <a:r>
              <a:rPr lang="sk-SK" altLang="sk-SK" sz="20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Ministerstvo životného prostredia SR				zastúpené SIEA</a:t>
            </a:r>
          </a:p>
          <a:p>
            <a:pPr algn="just"/>
            <a:r>
              <a:rPr lang="sk-SK" altLang="sk-SK" sz="20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Indikatívna výška finančných prostriedkov</a:t>
            </a:r>
            <a:r>
              <a:rPr lang="sk-SK" altLang="sk-SK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:</a:t>
            </a:r>
            <a:r>
              <a:rPr lang="sk-SK" altLang="sk-SK" sz="2000" dirty="0" smtClean="0">
                <a:latin typeface="Century Gothic" panose="020B0502020202020204" pitchFamily="34" charset="0"/>
              </a:rPr>
              <a:t> 	</a:t>
            </a:r>
            <a:r>
              <a:rPr lang="sk-SK" altLang="sk-SK" sz="20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19 156 500 </a:t>
            </a:r>
            <a:r>
              <a:rPr lang="sk-SK" altLang="sk-SK" sz="20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€</a:t>
            </a:r>
          </a:p>
          <a:p>
            <a:pPr algn="just"/>
            <a:r>
              <a:rPr lang="sk-SK" altLang="sk-SK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Typ výzvy</a:t>
            </a:r>
            <a:r>
              <a:rPr lang="sk-SK" altLang="sk-SK" sz="20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:					</a:t>
            </a:r>
            <a:r>
              <a:rPr lang="sk-SK" altLang="sk-SK" sz="20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otvorená</a:t>
            </a:r>
          </a:p>
          <a:p>
            <a:pPr algn="just"/>
            <a:r>
              <a:rPr lang="sk-SK" altLang="sk-SK" sz="20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Dátum vyhlásenia</a:t>
            </a:r>
            <a:r>
              <a:rPr lang="sk-SK" altLang="sk-SK" sz="2000" dirty="0" smtClean="0">
                <a:latin typeface="Century Gothic" panose="020B0502020202020204" pitchFamily="34" charset="0"/>
              </a:rPr>
              <a:t>: 				</a:t>
            </a:r>
            <a:r>
              <a:rPr lang="sk-SK" altLang="sk-SK" sz="20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31.05.2018</a:t>
            </a:r>
            <a:endParaRPr lang="sk-SK" altLang="sk-SK" sz="2000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sk-SK" altLang="sk-SK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Dátum uzavretia 1. hodnotiaceho kola: 	</a:t>
            </a:r>
            <a:r>
              <a:rPr lang="sk-SK" altLang="sk-SK" sz="20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31.08.2018</a:t>
            </a:r>
          </a:p>
        </p:txBody>
      </p:sp>
      <p:sp>
        <p:nvSpPr>
          <p:cNvPr id="3" name="Obdĺžnik 2"/>
          <p:cNvSpPr/>
          <p:nvPr/>
        </p:nvSpPr>
        <p:spPr>
          <a:xfrm>
            <a:off x="2213992" y="117184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800" b="1" dirty="0" smtClean="0"/>
              <a:t>Základné </a:t>
            </a:r>
            <a:r>
              <a:rPr lang="sk-SK" sz="2800" b="1" dirty="0"/>
              <a:t>informácie o výzve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3118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Podmienka, že výdavky projektu sú oprávnené</a:t>
            </a:r>
          </a:p>
          <a:p>
            <a:pPr algn="just" defTabSz="627063"/>
            <a:endParaRPr lang="sk-SK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17538" algn="just" defTabSz="627063"/>
            <a:r>
              <a:rPr lang="sk-SK" sz="16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V</a:t>
            </a:r>
            <a:r>
              <a:rPr lang="sk-SK" sz="1600" b="1" i="1" baseline="-25000" dirty="0">
                <a:solidFill>
                  <a:schemeClr val="tx1"/>
                </a:solidFill>
                <a:latin typeface="Century Gothic" panose="020B0502020202020204" pitchFamily="34" charset="0"/>
              </a:rPr>
              <a:t>MEI</a:t>
            </a:r>
            <a:r>
              <a:rPr lang="sk-SK" sz="16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= P x </a:t>
            </a:r>
            <a:r>
              <a:rPr lang="sk-SK" sz="1600" b="1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</a:t>
            </a:r>
            <a:r>
              <a:rPr lang="sk-SK" sz="1600" b="1" i="1" baseline="-25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MEI-ref</a:t>
            </a:r>
            <a:r>
              <a:rPr lang="sk-SK" sz="1600" b="1" i="1" baseline="-25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b="1" i="1" baseline="-25000" dirty="0">
                <a:solidFill>
                  <a:schemeClr val="tx1"/>
                </a:solidFill>
                <a:latin typeface="Century Gothic" panose="020B0502020202020204" pitchFamily="34" charset="0"/>
              </a:rPr>
              <a:t>	</a:t>
            </a:r>
          </a:p>
          <a:p>
            <a:pPr marL="617538" algn="just" defTabSz="627063"/>
            <a:endParaRPr lang="sk-SK" sz="1000" b="1" dirty="0">
              <a:latin typeface="Century Gothic" panose="020B0502020202020204" pitchFamily="34" charset="0"/>
            </a:endParaRPr>
          </a:p>
          <a:p>
            <a:pPr marL="617538" algn="just" defTabSz="627063"/>
            <a:endParaRPr lang="sk-SK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85898"/>
              </p:ext>
            </p:extLst>
          </p:nvPr>
        </p:nvGraphicFramePr>
        <p:xfrm>
          <a:off x="530612" y="2779913"/>
          <a:ext cx="8244915" cy="162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227"/>
                <a:gridCol w="5887545"/>
                <a:gridCol w="1296143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400" b="1" i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</a:t>
                      </a:r>
                      <a:r>
                        <a:rPr lang="sk-SK" sz="1400" b="1" i="1" baseline="-25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MEI</a:t>
                      </a:r>
                      <a:endParaRPr lang="sk-SK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na podobnú menej ekologickú investíciu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[EUR]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b="1" dirty="0" smtClean="0">
                          <a:latin typeface="Century Gothic" panose="020B0502020202020204" pitchFamily="34" charset="0"/>
                        </a:rPr>
                        <a:t>P</a:t>
                      </a:r>
                      <a:endParaRPr lang="sk-SK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elektrický alebo tepelný výkon zariadenia na využívanie obnoviteľnej energie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</a:t>
                      </a:r>
                      <a:r>
                        <a:rPr lang="sk-SK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kW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b="1" i="1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</a:t>
                      </a:r>
                      <a:r>
                        <a:rPr lang="sk-SK" sz="1400" b="1" i="1" baseline="-250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MEI-ref</a:t>
                      </a:r>
                      <a:r>
                        <a:rPr lang="sk-SK" sz="1400" b="1" i="1" baseline="-25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sk-SK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referenčné výdavky menej ekologickej investície na jednotku inštalovaného výkonu zariadenia na výrobu elektriny alebo zariadenia na výrobu tepla s využitím zemného plynu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[EUR/</a:t>
                      </a:r>
                      <a:r>
                        <a:rPr lang="sk-SK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kW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505975" y="4581128"/>
            <a:ext cx="809847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>
                <a:latin typeface="Century Gothic" panose="020B0502020202020204" pitchFamily="34" charset="0"/>
              </a:rPr>
              <a:t>Referenčné výdavky menej ekologickej investície na jednotku inštalovaného výkonu zariadenia na výrobu elektriny </a:t>
            </a:r>
            <a:r>
              <a:rPr lang="sk-SK" sz="1600" dirty="0" smtClean="0">
                <a:latin typeface="Century Gothic" panose="020B0502020202020204" pitchFamily="34" charset="0"/>
              </a:rPr>
              <a:t>- 437 EUR/</a:t>
            </a:r>
            <a:r>
              <a:rPr lang="sk-SK" sz="1600" dirty="0" err="1" smtClean="0">
                <a:latin typeface="Century Gothic" panose="020B0502020202020204" pitchFamily="34" charset="0"/>
              </a:rPr>
              <a:t>kW</a:t>
            </a:r>
            <a:endParaRPr lang="sk-SK" sz="16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sk-SK" sz="10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>
                <a:latin typeface="Century Gothic" panose="020B0502020202020204" pitchFamily="34" charset="0"/>
              </a:rPr>
              <a:t>Referenčné výdavky menej ekologickej investície na jednotku inštalovaného výkonu zariadenia na výrobu tepla </a:t>
            </a:r>
            <a:r>
              <a:rPr lang="sk-SK" sz="1600" dirty="0" smtClean="0">
                <a:latin typeface="Century Gothic" panose="020B0502020202020204" pitchFamily="34" charset="0"/>
              </a:rPr>
              <a:t>- 175 EUR/</a:t>
            </a:r>
            <a:r>
              <a:rPr lang="sk-SK" sz="1600" dirty="0" err="1" smtClean="0">
                <a:latin typeface="Century Gothic" panose="020B0502020202020204" pitchFamily="34" charset="0"/>
              </a:rPr>
              <a:t>kW</a:t>
            </a:r>
            <a:endParaRPr lang="sk-SK" sz="1600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sk-SK" sz="10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err="1">
                <a:latin typeface="Century Gothic" panose="020B0502020202020204" pitchFamily="34" charset="0"/>
              </a:rPr>
              <a:t>Kontrafaktuálny</a:t>
            </a:r>
            <a:r>
              <a:rPr lang="sk-SK" sz="1600" b="1" dirty="0">
                <a:latin typeface="Century Gothic" panose="020B0502020202020204" pitchFamily="34" charset="0"/>
              </a:rPr>
              <a:t> scenár </a:t>
            </a:r>
            <a:r>
              <a:rPr lang="sk-SK" sz="1600" b="1" dirty="0" smtClean="0">
                <a:latin typeface="Century Gothic" panose="020B0502020202020204" pitchFamily="34" charset="0"/>
              </a:rPr>
              <a:t>- neuplatňuje sa pre </a:t>
            </a:r>
            <a:r>
              <a:rPr lang="sk-SK" sz="1600" b="1" dirty="0">
                <a:latin typeface="Century Gothic" panose="020B0502020202020204" pitchFamily="34" charset="0"/>
              </a:rPr>
              <a:t>subjekty mimo schémy ŠP </a:t>
            </a:r>
            <a:r>
              <a:rPr lang="sk-SK" sz="1600" b="1" dirty="0" smtClean="0">
                <a:latin typeface="Century Gothic" panose="020B0502020202020204" pitchFamily="34" charset="0"/>
              </a:rPr>
              <a:t>OZE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sk-SK" sz="1600" b="1" dirty="0">
              <a:latin typeface="Century Gothic" panose="020B0502020202020204" pitchFamily="34" charset="0"/>
            </a:endParaRPr>
          </a:p>
          <a:p>
            <a:endParaRPr lang="sk-SK" sz="1600" dirty="0"/>
          </a:p>
          <a:p>
            <a:r>
              <a:rPr lang="sk-SK" sz="1600" dirty="0"/>
              <a:t> </a:t>
            </a:r>
            <a:endParaRPr lang="sk-SK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r>
              <a:rPr lang="sk-SK" sz="18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Oprávnené výdavky</a:t>
            </a:r>
          </a:p>
          <a:p>
            <a:endParaRPr lang="sk-SK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šetky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typy (a príklady) oprávnených výdavkov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musia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mať priamu väzbu na realizáciu oprávneného typu aktivity a s ním súvisiacich oprávnených </a:t>
            </a:r>
            <a:r>
              <a:rPr lang="sk-SK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podaktivít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Oprávnené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sú iba tie výdavky, ktoré sú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nevyhnutné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pre realizáciu a dosiahnutie cieľov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projektu</a:t>
            </a:r>
            <a:endParaRPr lang="sk-SK" sz="16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54982"/>
              </p:ext>
            </p:extLst>
          </p:nvPr>
        </p:nvGraphicFramePr>
        <p:xfrm>
          <a:off x="741811" y="4448015"/>
          <a:ext cx="7560840" cy="1704868"/>
        </p:xfrm>
        <a:graphic>
          <a:graphicData uri="http://schemas.openxmlformats.org/drawingml/2006/table">
            <a:tbl>
              <a:tblPr/>
              <a:tblGrid>
                <a:gridCol w="7560840"/>
              </a:tblGrid>
              <a:tr h="30009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Trieda 01 – </a:t>
                      </a:r>
                      <a:r>
                        <a:rPr lang="sk-SK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Dlhodobý nehmotný majetok</a:t>
                      </a:r>
                      <a:endParaRPr lang="sk-SK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757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Skupina 013 – </a:t>
                      </a:r>
                      <a:r>
                        <a:rPr lang="sk-SK" sz="14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Softvér</a:t>
                      </a:r>
                      <a:endParaRPr lang="sk-SK" sz="14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57200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/>
                        <a:buChar char=""/>
                      </a:pPr>
                      <a:r>
                        <a:rPr lang="sk-SK" sz="14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nákup </a:t>
                      </a: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softvéru,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 nevyhnutného na riadne využívanie hmotného majetku nadobudnutého v súvislosti s realizáciou projektu do výšky max. 10 % COV, ak nie je súčasťou zmluvy na uskutočnenie stavebných prác a ak je zakúpený samostatne</a:t>
                      </a:r>
                      <a:endParaRPr lang="sk-SK" sz="14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r>
              <a:rPr lang="sk-SK" sz="18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Oprávnené výdavky</a:t>
            </a: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9685"/>
              </p:ext>
            </p:extLst>
          </p:nvPr>
        </p:nvGraphicFramePr>
        <p:xfrm>
          <a:off x="827584" y="2420888"/>
          <a:ext cx="7704856" cy="3384376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41263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</a:rPr>
                        <a:t>Trieda 02 –</a:t>
                      </a:r>
                      <a:r>
                        <a:rPr lang="sk-SK" sz="1400" b="1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</a:rPr>
                        <a:t> Dlhodobý hmotný majetok</a:t>
                      </a:r>
                      <a:endParaRPr lang="sk-SK" sz="1400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</a:endParaRPr>
                    </a:p>
                  </a:txBody>
                  <a:tcPr marL="37850" marR="3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263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Century Gothic" pitchFamily="34" charset="0"/>
                          <a:ea typeface="Times New Roman"/>
                        </a:rPr>
                        <a:t>Skupina 021 – </a:t>
                      </a:r>
                      <a:r>
                        <a:rPr lang="sk-SK" sz="1400" b="1" dirty="0">
                          <a:latin typeface="Century Gothic" pitchFamily="34" charset="0"/>
                          <a:ea typeface="Times New Roman"/>
                        </a:rPr>
                        <a:t>Stavby</a:t>
                      </a:r>
                      <a:endParaRPr lang="sk-SK" sz="14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37850" marR="3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59110">
                <a:tc>
                  <a:txBody>
                    <a:bodyPr/>
                    <a:lstStyle/>
                    <a:p>
                      <a:pPr marL="630238" lvl="0" indent="-36195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stavebné práce súvisiace s: </a:t>
                      </a:r>
                    </a:p>
                    <a:p>
                      <a:pPr marL="911225" lvl="0" indent="-28575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k-SK" sz="1400" b="0" dirty="0" smtClean="0">
                          <a:latin typeface="Century Gothic" pitchFamily="34" charset="0"/>
                          <a:ea typeface="Times New Roman"/>
                        </a:rPr>
                        <a:t>výstavbou a inštaláciou zariadení na využitie </a:t>
                      </a:r>
                      <a:r>
                        <a:rPr lang="sk-SK" sz="1400" b="0" dirty="0" err="1" smtClean="0">
                          <a:latin typeface="Century Gothic" pitchFamily="34" charset="0"/>
                          <a:ea typeface="Times New Roman"/>
                        </a:rPr>
                        <a:t>aerotermálnej</a:t>
                      </a:r>
                      <a:r>
                        <a:rPr lang="sk-SK" sz="1400" b="0" dirty="0" smtClean="0">
                          <a:latin typeface="Century Gothic" pitchFamily="34" charset="0"/>
                          <a:ea typeface="Times New Roman"/>
                        </a:rPr>
                        <a:t>, </a:t>
                      </a:r>
                      <a:r>
                        <a:rPr lang="sk-SK" sz="1400" b="0" dirty="0" err="1" smtClean="0">
                          <a:latin typeface="Century Gothic" pitchFamily="34" charset="0"/>
                          <a:ea typeface="Times New Roman"/>
                        </a:rPr>
                        <a:t>hydrotermálnej</a:t>
                      </a:r>
                      <a:r>
                        <a:rPr lang="sk-SK" sz="1400" b="0" dirty="0" smtClean="0">
                          <a:latin typeface="Century Gothic" pitchFamily="34" charset="0"/>
                          <a:ea typeface="Times New Roman"/>
                        </a:rPr>
                        <a:t> alebo geotermálnej energie s použitím tepelného čerpadla, využitie geotermálnej energie priamym využitím na výrobu tepla a prípadne aj v kombinácii s tepelným čerpadlom a výrobu a energetické využívanie skládkového plynu a plynu z čistiarní odpadových vôd</a:t>
                      </a:r>
                    </a:p>
                    <a:p>
                      <a:pPr marL="625475" lvl="0" indent="-352425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stavebný dozor </a:t>
                      </a:r>
                      <a:r>
                        <a:rPr lang="sk-SK" sz="1400" b="0" dirty="0" smtClean="0">
                          <a:latin typeface="Century Gothic" pitchFamily="34" charset="0"/>
                          <a:ea typeface="Times New Roman"/>
                        </a:rPr>
                        <a:t>do výšky stanovených percentuálnych limitov</a:t>
                      </a:r>
                      <a:endParaRPr lang="sk-SK" sz="1400" b="1" dirty="0" smtClean="0">
                        <a:latin typeface="Century Gothic" pitchFamily="34" charset="0"/>
                        <a:ea typeface="Times New Roman"/>
                      </a:endParaRPr>
                    </a:p>
                    <a:p>
                      <a:pPr marL="625475" lvl="0" indent="-360363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odborný autorský dohľad </a:t>
                      </a:r>
                      <a:r>
                        <a:rPr lang="sk-SK" sz="1400" b="0" dirty="0" smtClean="0">
                          <a:latin typeface="Century Gothic" pitchFamily="34" charset="0"/>
                          <a:ea typeface="Times New Roman"/>
                        </a:rPr>
                        <a:t>do výšky stanovených percentuálnych limitov</a:t>
                      </a:r>
                      <a:endParaRPr lang="sk-SK" sz="14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37850" marR="3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>
              <a:buFont typeface="+mj-lt"/>
              <a:buAutoNum type="arabicPeriod" startAt="16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379015"/>
              </p:ext>
            </p:extLst>
          </p:nvPr>
        </p:nvGraphicFramePr>
        <p:xfrm>
          <a:off x="755576" y="2331349"/>
          <a:ext cx="8064896" cy="3251849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449579">
                <a:tc>
                  <a:txBody>
                    <a:bodyPr/>
                    <a:lstStyle/>
                    <a:p>
                      <a:pPr marL="457200" indent="0"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</a:rPr>
                        <a:t>Trieda 02 –</a:t>
                      </a:r>
                      <a:r>
                        <a:rPr lang="sk-SK" sz="1400" b="1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</a:rPr>
                        <a:t> Dlhodobý hmotný majetok</a:t>
                      </a:r>
                      <a:endParaRPr lang="sk-SK" sz="1400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</a:endParaRPr>
                    </a:p>
                  </a:txBody>
                  <a:tcPr marL="37850" marR="3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2248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Century Gothic" pitchFamily="34" charset="0"/>
                          <a:ea typeface="Times New Roman"/>
                        </a:rPr>
                        <a:t>Skupina 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022 </a:t>
                      </a:r>
                      <a:r>
                        <a:rPr lang="sk-SK" sz="1400" dirty="0">
                          <a:latin typeface="Century Gothic" pitchFamily="34" charset="0"/>
                          <a:ea typeface="Times New Roman"/>
                        </a:rPr>
                        <a:t>– </a:t>
                      </a: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Samostatné hnuteľné veci a súbory hnuteľných vecí </a:t>
                      </a:r>
                      <a:endParaRPr lang="sk-SK" sz="14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37850" marR="3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20022">
                <a:tc>
                  <a:txBody>
                    <a:bodyPr/>
                    <a:lstStyle/>
                    <a:p>
                      <a:pPr marL="630238" lvl="0" indent="-36195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nákup prevádzkových strojov, prístrojov, zariadení, techniky a náradia, vrátane dodávky a montáže zariadení a prvého zaškolenia obsluhy (ak </a:t>
                      </a:r>
                      <a:r>
                        <a:rPr lang="sk-SK" sz="1400" dirty="0" err="1" smtClean="0">
                          <a:latin typeface="Century Gothic" pitchFamily="34" charset="0"/>
                          <a:ea typeface="Times New Roman"/>
                        </a:rPr>
                        <a:t>releventné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), ktoré súvisia s výstavbou zariadení na využitie </a:t>
                      </a:r>
                      <a:r>
                        <a:rPr lang="sk-SK" sz="1400" dirty="0" err="1" smtClean="0">
                          <a:latin typeface="Century Gothic" pitchFamily="34" charset="0"/>
                          <a:ea typeface="Times New Roman"/>
                        </a:rPr>
                        <a:t>aerotermálnej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, </a:t>
                      </a:r>
                      <a:r>
                        <a:rPr lang="sk-SK" sz="1400" dirty="0" err="1" smtClean="0">
                          <a:latin typeface="Century Gothic" pitchFamily="34" charset="0"/>
                          <a:ea typeface="Times New Roman"/>
                        </a:rPr>
                        <a:t>hydrotermálnej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 alebo geotermálnej energie s použitím tepelného čerpadla, využitie geotermálnej energie priamym využitím na výrobu tepla a prípadne aj v kombinácii s tepelným čerpadlom a výrobu a energetické využívanie skládkového plynu a plynu z čistiarní odpadových vôd, v prípade, že VO tovarov (technologického a strojného zariadenia) sa uskutoční samostatne, t.j. mimo stavebných prác</a:t>
                      </a:r>
                      <a:endParaRPr lang="sk-SK" sz="14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37850" marR="3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>
              <a:buFont typeface="+mj-lt"/>
              <a:buAutoNum type="arabicPeriod" startAt="16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117453"/>
              </p:ext>
            </p:extLst>
          </p:nvPr>
        </p:nvGraphicFramePr>
        <p:xfrm>
          <a:off x="755576" y="2265833"/>
          <a:ext cx="8055823" cy="3887049"/>
        </p:xfrm>
        <a:graphic>
          <a:graphicData uri="http://schemas.openxmlformats.org/drawingml/2006/table">
            <a:tbl>
              <a:tblPr/>
              <a:tblGrid>
                <a:gridCol w="8055823"/>
              </a:tblGrid>
              <a:tr h="270722">
                <a:tc>
                  <a:txBody>
                    <a:bodyPr/>
                    <a:lstStyle/>
                    <a:p>
                      <a:pPr marL="4445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Trieda 51 –</a:t>
                      </a:r>
                      <a:r>
                        <a:rPr lang="sk-SK" sz="1400" b="1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 Služby</a:t>
                      </a:r>
                      <a:endParaRPr lang="sk-SK" sz="14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12167">
                <a:tc>
                  <a:txBody>
                    <a:bodyPr/>
                    <a:lstStyle/>
                    <a:p>
                      <a:pPr marL="4445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Skupina 518 –</a:t>
                      </a:r>
                      <a:r>
                        <a:rPr lang="sk-SK" sz="14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 Ostatné </a:t>
                      </a: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služby</a:t>
                      </a:r>
                      <a:r>
                        <a:rPr lang="sk-SK" sz="1400" b="1" baseline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sk-SK" sz="1400" b="1" baseline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skupina výdavkov je oprávnená výlučne v prípade žiadateľa, na ktorého sa nevzťahuje SŠP OZE, t.j. je neoprávnená pre malé, stredné a veľké podniky</a:t>
                      </a:r>
                      <a:endParaRPr lang="sk-SK" sz="1400" dirty="0">
                        <a:solidFill>
                          <a:srgbClr val="FF0000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89518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/>
                        <a:buChar char=""/>
                      </a:pP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revízie dotknutých zariadení, funkčné skúšky, uvedenie do skúšobnej a trvalej prevádzky výlučne v prípade, že uvedené služby netvoria súčasť výdavkov uvedených v skupine výdavkov 021 alebo 022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/>
                        <a:buChar char=""/>
                      </a:pP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výroba a osadenie dočasného (veľkoplošného) pútača a stálej tabule alebo plagátu 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(nepriame výdavky) do výšky stanovených finančných limitov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/>
                        <a:buChar char=""/>
                      </a:pP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výdavky na publikovanie článkov o projekte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 (nepriame výdavky) do výšky stanoveného finančného limitu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/>
                        <a:buChar char=""/>
                      </a:pP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riadenie projektu - externé 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(nepriame výdavky) vykonávané externým subjektom vybraným v súlade so zákonom o VO, s ktorým žiadateľ/prijímateľ uzatvoril zmluvu o poskytnutí služby, a to do výšky stanoveného finančného limitu a zároveň stanoveného celkového percentuálneho limitu pre nepriame výdavky (3 % pre investičné projekty)</a:t>
                      </a:r>
                      <a:endParaRPr lang="sk-SK" sz="14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8883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5475" indent="-625475" algn="just" defTabSz="627063">
              <a:buAutoNum type="arabicPeriod" startAt="17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Podmienka, že výdavky projektu sú oprávnené</a:t>
            </a:r>
          </a:p>
          <a:p>
            <a:pPr marL="342900" indent="-342900" algn="just" defTabSz="627063"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42900" indent="-342900" algn="just" defTabSz="627063"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endParaRPr lang="sk-SK" sz="12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003970"/>
              </p:ext>
            </p:extLst>
          </p:nvPr>
        </p:nvGraphicFramePr>
        <p:xfrm>
          <a:off x="863588" y="2338304"/>
          <a:ext cx="7704856" cy="2433958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231667">
                <a:tc>
                  <a:txBody>
                    <a:bodyPr/>
                    <a:lstStyle/>
                    <a:p>
                      <a:pPr marL="4445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Trieda </a:t>
                      </a:r>
                      <a:r>
                        <a:rPr lang="sk-SK" sz="14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52 </a:t>
                      </a:r>
                      <a:r>
                        <a:rPr lang="sk-SK" sz="14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sk-SK" sz="1400" b="1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Osobné výdavky</a:t>
                      </a:r>
                      <a:endParaRPr lang="sk-SK" sz="14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58655">
                <a:tc>
                  <a:txBody>
                    <a:bodyPr/>
                    <a:lstStyle/>
                    <a:p>
                      <a:pPr marL="4445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Skupina 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521 </a:t>
                      </a:r>
                      <a:r>
                        <a:rPr lang="sk-SK" sz="140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sk-SK" sz="14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Mzdové výdavky - </a:t>
                      </a:r>
                      <a:r>
                        <a:rPr lang="sk-SK" sz="1400" b="1" baseline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skupina výdavkov je oprávnená výlučne v prípade žiadateľa, na ktorého sa nevzťahuje SŠP OZE, t.j. je neoprávnená pre malé, stredné a veľké podniky</a:t>
                      </a:r>
                      <a:endParaRPr lang="sk-SK" sz="1400" dirty="0" smtClean="0">
                        <a:solidFill>
                          <a:srgbClr val="FF0000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52502">
                <a:tc>
                  <a:txBody>
                    <a:bodyPr/>
                    <a:lstStyle/>
                    <a:p>
                      <a:pPr marL="444500" lvl="0" indent="-263525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/>
                        <a:buChar char=""/>
                      </a:pP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mzdové výdavky zamestnancov prijímateľa 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bezprostredne súvisiace s </a:t>
                      </a:r>
                      <a:r>
                        <a:rPr lang="sk-SK" sz="1400" u="sng" dirty="0" smtClean="0">
                          <a:latin typeface="Century Gothic" pitchFamily="34" charset="0"/>
                          <a:ea typeface="Times New Roman"/>
                        </a:rPr>
                        <a:t>riadením projektu – interné 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(nepriame výdavky) do výšky stanoveného finančného limitu </a:t>
                      </a:r>
                    </a:p>
                    <a:p>
                      <a:pPr marL="444500" lvl="0" indent="-263525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/>
                        <a:buChar char=""/>
                      </a:pP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odmeny za práce vykonávané mimo pracovného pomeru 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bezprostredne súvisiace s riadením projektu – interné (nepriame výdavky) do výšky stanoveného finančného limitu </a:t>
                      </a:r>
                      <a:endParaRPr lang="sk-SK" sz="1400" b="1" dirty="0">
                        <a:solidFill>
                          <a:srgbClr val="FF0000"/>
                        </a:solidFill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955364"/>
              </p:ext>
            </p:extLst>
          </p:nvPr>
        </p:nvGraphicFramePr>
        <p:xfrm>
          <a:off x="863588" y="4797151"/>
          <a:ext cx="7704856" cy="1656185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221679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</a:rPr>
                        <a:t>Trieda </a:t>
                      </a:r>
                      <a:r>
                        <a:rPr lang="sk-SK" sz="14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</a:rPr>
                        <a:t>90 </a:t>
                      </a:r>
                      <a:r>
                        <a:rPr lang="sk-SK" sz="14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</a:rPr>
                        <a:t>–</a:t>
                      </a:r>
                      <a:r>
                        <a:rPr lang="sk-SK" sz="1400" b="1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</a:rPr>
                        <a:t> </a:t>
                      </a:r>
                      <a:r>
                        <a:rPr lang="sk-SK" sz="14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</a:rPr>
                        <a:t>Zjednodušené vykazovanie výdavkov a rezerva </a:t>
                      </a:r>
                      <a:endParaRPr lang="sk-SK" sz="1400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</a:endParaRPr>
                    </a:p>
                  </a:txBody>
                  <a:tcPr marL="37850" marR="3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1849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Skupiny 930 </a:t>
                      </a:r>
                      <a:r>
                        <a:rPr lang="sk-SK" sz="1400" dirty="0">
                          <a:latin typeface="Century Gothic" pitchFamily="34" charset="0"/>
                          <a:ea typeface="Times New Roman"/>
                        </a:rPr>
                        <a:t>– </a:t>
                      </a: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Rezerva na nepredvídané výdavky </a:t>
                      </a:r>
                      <a:endParaRPr lang="sk-SK" sz="14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37850" marR="3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22657">
                <a:tc>
                  <a:txBody>
                    <a:bodyPr/>
                    <a:lstStyle/>
                    <a:p>
                      <a:pPr marL="444500" lvl="0" indent="-263525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sk-SK" sz="1400" b="1" dirty="0" smtClean="0">
                          <a:latin typeface="Century Gothic" pitchFamily="34" charset="0"/>
                          <a:ea typeface="Times New Roman"/>
                        </a:rPr>
                        <a:t>rezerva na nepredvídané výdavky </a:t>
                      </a:r>
                      <a:r>
                        <a:rPr lang="sk-SK" sz="1400" dirty="0" smtClean="0">
                          <a:latin typeface="Century Gothic" pitchFamily="34" charset="0"/>
                          <a:ea typeface="Times New Roman"/>
                        </a:rPr>
                        <a:t>súvisiace so stavebnými prácami maximálne do výšky 2,5 % celkových oprávnených výdavkov na stavebné práce (napr. vynútené preložky inžinierskych sietí v nevyhnutnom rozsahu, pokiaľ tieto siete preukázateľne znemožňujú realizáciu projektu a nebolo ich možné predvídať).</a:t>
                      </a:r>
                      <a:endParaRPr lang="sk-SK" sz="14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37850" marR="37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971600" y="1268760"/>
            <a:ext cx="7056784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algn="just" defTabSz="627063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v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prípade identifikácie neoprávnených výdavkov projektu z dôvodu vecnej neoprávnenosti, neúčelnosti alebo nehospodárnosti poskytovateľ v procese konania o </a:t>
            </a:r>
            <a:r>
              <a:rPr lang="sk-SK" sz="1600" b="1" dirty="0" err="1">
                <a:solidFill>
                  <a:schemeClr val="tx1"/>
                </a:solidFill>
                <a:latin typeface="Century Gothic" pitchFamily="34" charset="0"/>
              </a:rPr>
              <a:t>ŽoNFP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 (odborného hodnotenia) zníži výšku žiadaných COV projektu o identifikované neoprávnené 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výdavky</a:t>
            </a:r>
          </a:p>
          <a:p>
            <a:pPr algn="just" defTabSz="627063"/>
            <a:endParaRPr lang="sk-SK" sz="1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627063" indent="-627063" algn="just" defTabSz="627063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v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prípade, ak poskytovateľ identifikuje viac ako 25 % finančnej hodnoty žiadateľom požadovaných COV projektu ako vecne neoprávnených a/alebo neúčelných, poskytovateľ vydá rozhodnutie o neschválení </a:t>
            </a:r>
            <a:r>
              <a:rPr lang="sk-SK" sz="1600" b="1" dirty="0" err="1" smtClean="0">
                <a:solidFill>
                  <a:schemeClr val="tx1"/>
                </a:solidFill>
                <a:latin typeface="Century Gothic" pitchFamily="34" charset="0"/>
              </a:rPr>
              <a:t>ŽoNFP</a:t>
            </a:r>
            <a:endParaRPr lang="sk-SK" sz="16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r>
              <a:rPr lang="sk-SK" sz="18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Neoprávnené výdavky:</a:t>
            </a: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832152"/>
              </p:ext>
            </p:extLst>
          </p:nvPr>
        </p:nvGraphicFramePr>
        <p:xfrm>
          <a:off x="827584" y="2708920"/>
          <a:ext cx="7776864" cy="362712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7776864"/>
              </a:tblGrid>
              <a:tr h="3312368"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výdavky, ktoré sú definované ako neoprávnené v SŠP OZE, uplatňovanej v rámci tejto výzvy pre žiadateľov, akými sú malé, stredné a veľké podniky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výdavky, ktoré vznikli mimo termínu realizácie projektu, t.j. pred začiatkom realizácie projektu alebo po ukončení realizácie projektu (výdavky môžu vzniknúť najskôr prvý kalendárny deň po podaní </a:t>
                      </a:r>
                      <a:r>
                        <a:rPr lang="sk-SK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ŽoNFP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kedy je možné začať realizáciu projektu)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mzdové výdavky za prácu vykonanú vo vlastnej réžii 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energetický audit ako východiskový dokument pre stanovenie oprávnených aktivít projektu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na biologickú rekultiváciu 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výdavky, ktoré nie sú priamo spojené s dosiahnutím vyššej úrovne ochrany  ŽP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leasing 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vynaložené na výstavbu novej budovy, nadstavbu a prístavbu budov</a:t>
                      </a:r>
                    </a:p>
                  </a:txBody>
                  <a:tcPr marL="37850" marR="378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r>
              <a:rPr lang="sk-SK" sz="18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Neoprávnené výdavky:</a:t>
            </a: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240952"/>
              </p:ext>
            </p:extLst>
          </p:nvPr>
        </p:nvGraphicFramePr>
        <p:xfrm>
          <a:off x="827584" y="2708920"/>
          <a:ext cx="7776864" cy="3672408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7776864"/>
              </a:tblGrid>
              <a:tr h="3672408"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vynaložené na rekonštrukciu vnútorných priestorov nesúvisiacich s rekonštrukciou, alebo modernizáciou energetického zariadenia za účelom výstavby zariadenia na výrobu energie z OZE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hotovostné platby zahŕňajúce výdavky na nákup dlhodobého hmotného a nehmotného majetku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na nákup a nájom dopravných prostriedkov a dopravných zariadení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na nákup a nájom nehnuteľností (pozemkov a stavieb)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súvisiace s poskytovaním energetickej služby s garantovanou úsporou energie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výdavky, ktoré priamo nesúvisia s výstavbou zariadenia na využívanie OZE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súvisiace s údržbou a výmenou malých častí a komponentov existujúceho zariadenia, ktoré sú normálne vykonávané počas životnosti zariadenia</a:t>
                      </a:r>
                    </a:p>
                  </a:txBody>
                  <a:tcPr marL="37850" marR="378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0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r>
              <a:rPr lang="sk-SK" sz="18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Neoprávnené výdavky:</a:t>
            </a: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18617"/>
              </p:ext>
            </p:extLst>
          </p:nvPr>
        </p:nvGraphicFramePr>
        <p:xfrm>
          <a:off x="530612" y="2708920"/>
          <a:ext cx="8073836" cy="356616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8073836"/>
              </a:tblGrid>
              <a:tr h="3096344"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energetický audit overenia reálne dosiahnutých úspor energie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prípravná a projektová dokumentácia stavieb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spadajúce do skupiny výdavkov 518 - Ostatné služby a 521 - Mzdové výdavky v prípade žiadateľov, na ktorých sa vzťahuje SŠP OZE, t.j. malé, stredné a veľké podniky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prevádzkové (režijné) výdavky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na marketing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nákup prevádzkových strojov, prístrojov a zariadení, techniky a náradia, ktoré nespĺňajú kritériá nákupu dlhodobého hmotného majetku z kapitálových výdavkov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nájom prevádzkových strojov, prístrojov a zariadení, techniky a náradia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nákup alebo nájom telekomunikačnej techniky (napr. mobilné telefóny a pod.)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materiál všeobecný (napr. kancelársky, spotrebný materiál)</a:t>
                      </a:r>
                    </a:p>
                  </a:txBody>
                  <a:tcPr marL="37850" marR="378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77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518458"/>
              </p:ext>
            </p:extLst>
          </p:nvPr>
        </p:nvGraphicFramePr>
        <p:xfrm>
          <a:off x="530612" y="2453208"/>
          <a:ext cx="8217852" cy="2662629"/>
        </p:xfrm>
        <a:graphic>
          <a:graphicData uri="http://schemas.openxmlformats.org/drawingml/2006/table">
            <a:tbl>
              <a:tblPr/>
              <a:tblGrid>
                <a:gridCol w="2044975"/>
                <a:gridCol w="1779191"/>
                <a:gridCol w="2152312"/>
                <a:gridCol w="2241374"/>
              </a:tblGrid>
              <a:tr h="131044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Žiadateľ</a:t>
                      </a: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Zdroj financovania NFP</a:t>
                      </a: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Výška príspevku zo zdrojov </a:t>
                      </a:r>
                      <a:r>
                        <a:rPr lang="sk-SK" sz="1600" b="1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OP </a:t>
                      </a: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KŽP z celkových oprávnených </a:t>
                      </a:r>
                      <a:r>
                        <a:rPr lang="sk-SK" sz="1600" b="1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výdavkov projektu </a:t>
                      </a: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v % (NFP)</a:t>
                      </a: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Výška spolufinancovania zo zdrojov prijímateľa v %</a:t>
                      </a: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99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Malý podnik, stredný podnik a veľký podnik </a:t>
                      </a:r>
                      <a:endParaRPr lang="sk-SK" sz="1600" b="0" dirty="0" smtClean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EFRR</a:t>
                      </a:r>
                      <a:endParaRPr lang="sk-SK" sz="1600" b="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60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2954985" y="1317104"/>
            <a:ext cx="3608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 smtClean="0">
                <a:latin typeface="Century Gothic" pitchFamily="34" charset="0"/>
              </a:rPr>
              <a:t>Financovanie projektu </a:t>
            </a:r>
            <a:endParaRPr lang="sk-SK" sz="2400" dirty="0">
              <a:latin typeface="Century Gothic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03548" y="1979387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i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Schéma štátnej pomoci na podporu využívania obnoviteľných zdrojov energie </a:t>
            </a:r>
            <a:endParaRPr lang="de-AT" sz="1600" b="1" i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r>
              <a:rPr lang="sk-SK" sz="18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Neoprávnené výdavky:</a:t>
            </a:r>
          </a:p>
          <a:p>
            <a:pPr marL="627063" indent="-627063" defTabSz="627063"/>
            <a:endParaRPr lang="sk-SK" sz="1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298399"/>
              </p:ext>
            </p:extLst>
          </p:nvPr>
        </p:nvGraphicFramePr>
        <p:xfrm>
          <a:off x="827584" y="2708920"/>
          <a:ext cx="7776864" cy="288032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7776864"/>
              </a:tblGrid>
              <a:tr h="2880320"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spotreba energie a ostatných neskladovateľných dodávok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cestovné náhrady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nehmotný majetok (napr. softvér), ktorého ocenenie sa rovná sume 2 400 EUR alebo je nižšie, s dobou použiteľnosti dlhšou ako jeden rok, ktorý (podľa rozhodnutia účtovnej jednotky, t.j. žiadateľa/prijímateľa) nebol zaradený do triedy 01 - Dlhodobý nehmotný majetok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správne poplatky, miestne poplatky a pod.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výdavky na technický dozor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iné výdavky nesúvisiace s projektom</a:t>
                      </a:r>
                    </a:p>
                  </a:txBody>
                  <a:tcPr marL="37850" marR="378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2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Finančné limity pre vybrané výdavky </a:t>
            </a:r>
            <a:endParaRPr lang="sk-SK" sz="16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627063" indent="-627063" defTabSz="627063"/>
            <a:endParaRPr lang="sk-SK" sz="8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predstavujú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prostriedky, resp. opatrenia, ktoré pomáhajú získať primerané uistenie o tom, že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výdavky na realizované projekty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(resp. výdavky uvádzané v </a:t>
            </a:r>
            <a:r>
              <a:rPr lang="sk-SK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)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sú vynaložené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hospodárne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sk-SK" sz="8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prípade výdavkov/skupín výdavkov, pre ktoré sú stanovené finančné limity, sú výdavky oprávnené iba do výšky stanoveného limitu.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Akékoľvek prekročenie stanovených limitov bude považované za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neoprávnené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sk-SK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prípade prekročenia stanovených finančných limitov, alebo v prípade konkrétnych výdavkov, ktoré budú nadhodnotené, budú tieto výdavky znížené a projekt nebude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diskvalifikovaný </a:t>
            </a:r>
          </a:p>
          <a:p>
            <a:pPr algn="just"/>
            <a:endParaRPr lang="sk-SK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7063" indent="-627063" algn="just" defTabSz="627063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17.	Podmienka, že výdavky projektu sú oprávnené</a:t>
            </a: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627063" defTabSz="627063"/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Finančné limity pre vybrané výdavky </a:t>
            </a:r>
            <a:endParaRPr lang="sk-SK" sz="8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627063" indent="-627063" algn="just" defTabSz="627063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757315"/>
              </p:ext>
            </p:extLst>
          </p:nvPr>
        </p:nvGraphicFramePr>
        <p:xfrm>
          <a:off x="501346" y="2708920"/>
          <a:ext cx="8319125" cy="3821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4870"/>
                <a:gridCol w="2304255"/>
              </a:tblGrid>
              <a:tr h="4130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Typ</a:t>
                      </a:r>
                      <a:r>
                        <a:rPr lang="sk-SK" sz="11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zariadenia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Investičná náročnosť na jednotku inštalovaného výkonu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8102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[EUR/MW]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74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Zariadenie na využitie </a:t>
                      </a:r>
                      <a:r>
                        <a:rPr lang="sk-SK" sz="1100" b="1" i="0" u="none" strike="noStrike" kern="12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aerotermálnej</a:t>
                      </a: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energie – tepelné čerpadlo vzduch/voda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1 670 000 	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36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Zariadenie na využitie </a:t>
                      </a:r>
                      <a:r>
                        <a:rPr lang="sk-SK" sz="1100" b="1" i="0" u="none" strike="noStrike" kern="12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aerotermálnej</a:t>
                      </a: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energie – tepelné čerpadlo vzduch/vzduch 	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1 865 000 	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4545">
                <a:tc>
                  <a:txBody>
                    <a:bodyPr/>
                    <a:lstStyle/>
                    <a:p>
                      <a:pPr algn="just"/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Zariadenie na využitie </a:t>
                      </a:r>
                      <a:r>
                        <a:rPr lang="sk-SK" sz="1100" b="1" i="0" u="none" strike="noStrike" kern="12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hydrotermálnej</a:t>
                      </a: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energie – tepelné čerpadlo voda/voda 	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3 330 000 	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04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Zariadenie na využitie geotermálnej energie – tepelné čerpadlo zem/voda so zemným kolektorom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2 400 000 	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04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Zariadenie na využitie geotermálnej energie – tepelné čerpadlo zem/voda so zemnými sondami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3 065 000 	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3713">
                <a:tc>
                  <a:txBody>
                    <a:bodyPr/>
                    <a:lstStyle/>
                    <a:p>
                      <a:pPr algn="just"/>
                      <a:r>
                        <a:rPr lang="pl-PL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Zariadenie na využitie geotermálnej energie </a:t>
                      </a: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priamym využitím na výrobu tepla (bez </a:t>
                      </a:r>
                      <a:r>
                        <a:rPr lang="sk-SK" sz="1100" b="1" i="0" u="none" strike="noStrike" kern="12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reinjektážneho</a:t>
                      </a: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vrtu) bez tepelného čerpadla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1 870 000 	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2887">
                <a:tc>
                  <a:txBody>
                    <a:bodyPr/>
                    <a:lstStyle/>
                    <a:p>
                      <a:pPr algn="just"/>
                      <a:r>
                        <a:rPr lang="pl-PL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Zariadenie na využitie geotermálnej energie </a:t>
                      </a:r>
                    </a:p>
                    <a:p>
                      <a:pPr algn="just"/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priamym využitím na výrobu tepla (bez </a:t>
                      </a:r>
                      <a:r>
                        <a:rPr lang="sk-SK" sz="1100" b="1" i="0" u="none" strike="noStrike" kern="12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reinjektážneho</a:t>
                      </a: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vrtu) s </a:t>
                      </a:r>
                      <a:r>
                        <a:rPr lang="sk-SK" sz="1100" b="1" i="0" u="none" strike="noStrike" kern="1200" baseline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tepelným čerpadlom</a:t>
                      </a:r>
                      <a:endParaRPr lang="sk-SK" sz="1100" b="1" i="0" u="none" strike="noStrike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2 225 000 	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Zariadenie na výrobu a energetické využívanie skládkového plynu a plynu z čistiarní odpadových vôd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1 750 000 	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0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3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výdavkov realizácie projektu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18.	Podmienka oprávnenosti výdavkov pre projekty 	generujúce príjem</a:t>
            </a:r>
          </a:p>
          <a:p>
            <a:pPr marL="627063" indent="-627063" algn="just" defTabSz="627063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60363" indent="-360363" algn="just" defTabSz="627063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projekty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oprávnené na spolufinancovanie v rámci tejto výzvy sú projektmi, ktoré vytvárajú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príjem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(po jeho ukončení v zmysle čl. 61 všeobecného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nariadenia) - žiadateľ je povinný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znížiť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COV o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čistý príjem vytvorený projektom na základe výpočtu finančnej medzery prostredníctvom finančnej analýzy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projektu</a:t>
            </a:r>
          </a:p>
          <a:p>
            <a:pPr marL="360363" indent="-360363" algn="just" defTabSz="627063">
              <a:buFont typeface="Wingdings" panose="05000000000000000000" pitchFamily="2" charset="2"/>
              <a:buChar char="ü"/>
            </a:pPr>
            <a:endParaRPr lang="sk-SK" sz="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360363" indent="-360363" algn="just" defTabSz="627063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podrobnosti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zohľadňovania čistých príjmov pri výpočte výšky príspevku v prípade projektov vytvárajúcich príjem sú uvedené v Metodike pre vypracovanie finančnej analýzy projektu v znení verzie 1.3 a </a:t>
            </a:r>
            <a:r>
              <a:rPr lang="sk-SK" sz="1600">
                <a:solidFill>
                  <a:schemeClr val="tx1"/>
                </a:solidFill>
                <a:latin typeface="Century Gothic" pitchFamily="34" charset="0"/>
              </a:rPr>
              <a:t>v </a:t>
            </a:r>
            <a:r>
              <a:rPr lang="sk-SK" sz="1600" smtClean="0">
                <a:solidFill>
                  <a:schemeClr val="tx1"/>
                </a:solidFill>
                <a:latin typeface="Century Gothic" pitchFamily="34" charset="0"/>
              </a:rPr>
              <a:t>Príručke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k OV k DOP v znení verzie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1.9</a:t>
            </a:r>
          </a:p>
          <a:p>
            <a:pPr marL="627063" indent="-627063" defTabSz="627063"/>
            <a:endParaRPr lang="sk-SK" sz="8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627063" indent="-627063" algn="just" defTabSz="627063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4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miesta realizácie projektu</a:t>
            </a:r>
          </a:p>
          <a:p>
            <a:pPr marL="285750" indent="-285750" algn="just">
              <a:buFont typeface="+mj-lt"/>
              <a:buAutoNum type="romanUcPeriod" startAt="4"/>
            </a:pPr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19.	Podmienka, že projekt je realizovaný na oprávnenom 	území</a:t>
            </a:r>
          </a:p>
          <a:p>
            <a:pPr marL="627063" indent="-627063" algn="just" defTabSz="627063">
              <a:buFont typeface="+mj-lt"/>
              <a:buAutoNum type="arabicPeriod" startAt="17"/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ž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iadateľ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je povinný realizovať projekt na oprávnenom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území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(celé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územie Slovenskej republiky </a:t>
            </a:r>
            <a:r>
              <a:rPr lang="sk-SK" sz="16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okrem regiónu NUTS II Bratislavský </a:t>
            </a:r>
            <a:r>
              <a:rPr lang="sk-SK" sz="16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kraj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Trnavský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samosprávny kraj, Nitriansky samosprávny kraj, Trenčiansky samosprávny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kraj, Žilinský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samosprávny kraj, Banskobystrický samosprávny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kraj, Košický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samosprávny kraj, Prešovský samosprávny kraj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+mj-lt"/>
              <a:buAutoNum type="romanUcPeriod" startAt="4"/>
            </a:pPr>
            <a:endParaRPr lang="sk-SK" sz="8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23900" indent="-450850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stanovenie oprávnenosti je rozhodujúce miesto realizácie projektu, nie sídlo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žiadateľa</a:t>
            </a:r>
          </a:p>
          <a:p>
            <a:pPr marL="723900" indent="-450850" algn="just">
              <a:buFont typeface="Wingdings" panose="05000000000000000000" pitchFamily="2" charset="2"/>
              <a:buChar char="ü"/>
            </a:pPr>
            <a:endParaRPr lang="sk-SK" sz="8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23900" indent="-450850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rojekt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môže byť realizovaný aj na viacerých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miestach,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avšak vždy na oprávnenom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území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 startAt="5"/>
            </a:pPr>
            <a:r>
              <a:rPr lang="sk-SK" altLang="sk-SK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Kritériá pre výber projektov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20.	Podmienka splnenia kritérií pre výber projektov</a:t>
            </a:r>
          </a:p>
          <a:p>
            <a:pPr marL="628650" indent="-273050" algn="just"/>
            <a:endParaRPr lang="sk-SK" sz="800" b="1" u="sng" dirty="0" smtClean="0">
              <a:solidFill>
                <a:schemeClr val="tx1"/>
              </a:solidFill>
              <a:latin typeface="Century Gothic" panose="020B0502020202020204" pitchFamily="34" charset="0"/>
              <a:hlinkClick r:id="rId5"/>
            </a:endParaRPr>
          </a:p>
          <a:p>
            <a:pPr marL="628650" indent="-273050" algn="just">
              <a:buFont typeface="Wingdings" panose="05000000000000000000" pitchFamily="2" charset="2"/>
              <a:buChar char="ü"/>
            </a:pPr>
            <a:r>
              <a:rPr lang="sk-SK" sz="1600" b="1" u="sng" dirty="0" smtClean="0">
                <a:solidFill>
                  <a:schemeClr val="tx1"/>
                </a:solidFill>
                <a:latin typeface="Century Gothic" panose="020B0502020202020204" pitchFamily="34" charset="0"/>
                <a:hlinkClick r:id="rId5"/>
              </a:rPr>
              <a:t>Kritériá </a:t>
            </a:r>
            <a:r>
              <a:rPr lang="sk-SK" sz="1600" b="1" u="sng" dirty="0">
                <a:solidFill>
                  <a:schemeClr val="tx1"/>
                </a:solidFill>
                <a:latin typeface="Century Gothic" panose="020B0502020202020204" pitchFamily="34" charset="0"/>
                <a:hlinkClick r:id="rId5"/>
              </a:rPr>
              <a:t>pre výber projektov Operačného programu Kvalita životného prostredia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verzia 2.1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8650" indent="-273050" algn="just"/>
            <a:endParaRPr lang="sk-SK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8650" indent="-273050"/>
            <a:endParaRPr lang="sk-SK" sz="800" dirty="0"/>
          </a:p>
          <a:p>
            <a:pPr marL="628650" indent="-273050" algn="just"/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Hodnotiace kritériá </a:t>
            </a:r>
            <a:endParaRPr lang="sk-SK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8650" indent="-273050" algn="just"/>
            <a:endParaRPr lang="sk-SK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8650" indent="-2730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kombinácia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vylučujúcich a bodovaných hodnotiacich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kritérií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8650" indent="-2730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13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hodnotiacich kritérií v 4 kategóriách </a:t>
            </a:r>
          </a:p>
          <a:p>
            <a:pPr marL="628650" indent="-2730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 </a:t>
            </a:r>
            <a:r>
              <a:rPr lang="pt-B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vylučujúce kritéria, 9 bodovaných </a:t>
            </a:r>
          </a:p>
          <a:p>
            <a:pPr marL="628650" indent="-2730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kladné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vyhodnotenie všetkých vylučujúcich hodnotiacich kritérií a zároveň splnenie minimálnej hranice pri bodovaných hodnotiacich kritériách, ktorá predstavuje 60 % z maximálneho počtu bodov bodovaných hodnotiacich kritérií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611560" y="1124744"/>
            <a:ext cx="8136904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 startAt="5"/>
            </a:pPr>
            <a:r>
              <a:rPr lang="sk-SK" altLang="sk-SK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Kritériá pre výber projektov</a:t>
            </a: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20.	Podmienka splnenia kritérií pre výber projektov</a:t>
            </a:r>
            <a:endParaRPr lang="sk-SK" sz="800" b="1" u="sng" dirty="0" smtClean="0">
              <a:solidFill>
                <a:schemeClr val="tx1"/>
              </a:solidFill>
              <a:latin typeface="Century Gothic" panose="020B0502020202020204" pitchFamily="34" charset="0"/>
              <a:hlinkClick r:id="rId5"/>
            </a:endParaRPr>
          </a:p>
          <a:p>
            <a:pPr marL="628650" indent="-273050"/>
            <a:endParaRPr lang="sk-SK" sz="800" dirty="0"/>
          </a:p>
          <a:p>
            <a:pPr marL="628650" indent="-273050" algn="just"/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Hodnotiace kritériá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– zohľadňujú aj nasledovné usmerňujúce zásady:</a:t>
            </a:r>
          </a:p>
          <a:p>
            <a:endParaRPr lang="sk-SK" sz="8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>
                <a:solidFill>
                  <a:schemeClr val="tx1"/>
                </a:solidFill>
              </a:rPr>
              <a:t>podporované budú najmä projekty na výstavbu zariadení na výrobu tepla </a:t>
            </a:r>
            <a:r>
              <a:rPr lang="sk-SK" sz="1400" dirty="0">
                <a:solidFill>
                  <a:schemeClr val="tx1"/>
                </a:solidFill>
              </a:rPr>
              <a:t>a tým budú zvýhodnené tepelné čerpadlá, zariadenia využívajúce geotermálnu energiu a zariadenia </a:t>
            </a:r>
            <a:r>
              <a:rPr lang="sk-SK" sz="1400" dirty="0" smtClean="0">
                <a:solidFill>
                  <a:schemeClr val="tx1"/>
                </a:solidFill>
              </a:rPr>
              <a:t>KVET</a:t>
            </a:r>
          </a:p>
          <a:p>
            <a:pPr algn="just"/>
            <a:endParaRPr lang="sk-SK" sz="8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chemeClr val="tx1"/>
                </a:solidFill>
              </a:rPr>
              <a:t>projekty </a:t>
            </a:r>
            <a:r>
              <a:rPr lang="sk-SK" sz="1400" b="1" dirty="0">
                <a:solidFill>
                  <a:schemeClr val="tx1"/>
                </a:solidFill>
              </a:rPr>
              <a:t>budú vyberané s ohľadom na ich nákladovú efektívnosť </a:t>
            </a:r>
            <a:r>
              <a:rPr lang="sk-SK" sz="1400" dirty="0">
                <a:solidFill>
                  <a:schemeClr val="tx1"/>
                </a:solidFill>
              </a:rPr>
              <a:t>(</a:t>
            </a:r>
            <a:r>
              <a:rPr lang="sk-SK" sz="1400" dirty="0" err="1">
                <a:solidFill>
                  <a:schemeClr val="tx1"/>
                </a:solidFill>
              </a:rPr>
              <a:t>Value</a:t>
            </a:r>
            <a:r>
              <a:rPr lang="sk-SK" sz="1400" dirty="0">
                <a:solidFill>
                  <a:schemeClr val="tx1"/>
                </a:solidFill>
              </a:rPr>
              <a:t> </a:t>
            </a:r>
            <a:r>
              <a:rPr lang="sk-SK" sz="1400" dirty="0" err="1">
                <a:solidFill>
                  <a:schemeClr val="tx1"/>
                </a:solidFill>
              </a:rPr>
              <a:t>for</a:t>
            </a:r>
            <a:r>
              <a:rPr lang="sk-SK" sz="1400" dirty="0">
                <a:solidFill>
                  <a:schemeClr val="tx1"/>
                </a:solidFill>
              </a:rPr>
              <a:t> Money </a:t>
            </a:r>
            <a:r>
              <a:rPr lang="sk-SK" sz="1400" dirty="0" err="1">
                <a:solidFill>
                  <a:schemeClr val="tx1"/>
                </a:solidFill>
              </a:rPr>
              <a:t>principle</a:t>
            </a:r>
            <a:r>
              <a:rPr lang="sk-SK" sz="1400" dirty="0">
                <a:solidFill>
                  <a:schemeClr val="tx1"/>
                </a:solidFill>
              </a:rPr>
              <a:t>) tak, aby bol zabezpečený výber projektov, ktorých prínos k cieľom </a:t>
            </a:r>
            <a:r>
              <a:rPr lang="sk-SK" sz="1400" dirty="0" smtClean="0">
                <a:solidFill>
                  <a:schemeClr val="tx1"/>
                </a:solidFill>
              </a:rPr>
              <a:t>OP </a:t>
            </a:r>
            <a:r>
              <a:rPr lang="sk-SK" sz="1400" dirty="0">
                <a:solidFill>
                  <a:schemeClr val="tx1"/>
                </a:solidFill>
              </a:rPr>
              <a:t>je vo vzťahu k vynaloženým finančným prostriedkom </a:t>
            </a:r>
            <a:r>
              <a:rPr lang="sk-SK" sz="1400" dirty="0" smtClean="0">
                <a:solidFill>
                  <a:schemeClr val="tx1"/>
                </a:solidFill>
              </a:rPr>
              <a:t>najväčší</a:t>
            </a:r>
            <a:endParaRPr lang="sk-SK" sz="1400" dirty="0">
              <a:solidFill>
                <a:schemeClr val="tx1"/>
              </a:solidFill>
            </a:endParaRPr>
          </a:p>
          <a:p>
            <a:pPr algn="just"/>
            <a:endParaRPr lang="sk-SK" sz="8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chemeClr val="tx1"/>
                </a:solidFill>
              </a:rPr>
              <a:t>zvýhodnené </a:t>
            </a:r>
            <a:r>
              <a:rPr lang="sk-SK" sz="1400" b="1" dirty="0">
                <a:solidFill>
                  <a:schemeClr val="tx1"/>
                </a:solidFill>
              </a:rPr>
              <a:t>budú projekty, ktoré sú súčasťou </a:t>
            </a:r>
            <a:r>
              <a:rPr lang="sk-SK" sz="1400" b="1" dirty="0" smtClean="0">
                <a:solidFill>
                  <a:schemeClr val="tx1"/>
                </a:solidFill>
              </a:rPr>
              <a:t>SURM, </a:t>
            </a:r>
            <a:r>
              <a:rPr lang="sk-SK" sz="1400" b="1" dirty="0">
                <a:solidFill>
                  <a:schemeClr val="tx1"/>
                </a:solidFill>
              </a:rPr>
              <a:t>alebo </a:t>
            </a:r>
            <a:r>
              <a:rPr lang="sk-SK" sz="1400" b="1" dirty="0" smtClean="0">
                <a:solidFill>
                  <a:schemeClr val="tx1"/>
                </a:solidFill>
              </a:rPr>
              <a:t>RIÚS alebo </a:t>
            </a:r>
            <a:r>
              <a:rPr lang="sk-SK" sz="1400" b="1" dirty="0" err="1">
                <a:solidFill>
                  <a:schemeClr val="tx1"/>
                </a:solidFill>
              </a:rPr>
              <a:t>nízkouhlíkových</a:t>
            </a:r>
            <a:r>
              <a:rPr lang="sk-SK" sz="1400" b="1" dirty="0">
                <a:solidFill>
                  <a:schemeClr val="tx1"/>
                </a:solidFill>
              </a:rPr>
              <a:t> stratégií pre všetky typy území, najmä pre mestské </a:t>
            </a:r>
            <a:r>
              <a:rPr lang="sk-SK" sz="1400" b="1" dirty="0" smtClean="0">
                <a:solidFill>
                  <a:schemeClr val="tx1"/>
                </a:solidFill>
              </a:rPr>
              <a:t>oblasti</a:t>
            </a:r>
          </a:p>
          <a:p>
            <a:pPr algn="just"/>
            <a:endParaRPr lang="sk-SK" sz="800" b="1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chemeClr val="tx1"/>
                </a:solidFill>
              </a:rPr>
              <a:t>zvýhodnené </a:t>
            </a:r>
            <a:r>
              <a:rPr lang="sk-SK" sz="1400" b="1" dirty="0">
                <a:solidFill>
                  <a:schemeClr val="tx1"/>
                </a:solidFill>
              </a:rPr>
              <a:t>budú projekty, ktoré budú realizované na území aspoň jedného z okresov zaradeného do zoznamu najmenej rozvinutých okresov </a:t>
            </a:r>
            <a:r>
              <a:rPr lang="sk-SK" sz="1400" dirty="0">
                <a:solidFill>
                  <a:schemeClr val="tx1"/>
                </a:solidFill>
              </a:rPr>
              <a:t>vedených </a:t>
            </a:r>
            <a:r>
              <a:rPr lang="sk-SK" sz="1400" dirty="0" err="1" smtClean="0">
                <a:solidFill>
                  <a:schemeClr val="tx1"/>
                </a:solidFill>
              </a:rPr>
              <a:t>ÚPSVaR</a:t>
            </a:r>
            <a:endParaRPr lang="sk-SK" sz="1400" dirty="0" smtClean="0">
              <a:solidFill>
                <a:schemeClr val="tx1"/>
              </a:solidFill>
            </a:endParaRPr>
          </a:p>
          <a:p>
            <a:pPr algn="just"/>
            <a:endParaRPr lang="sk-SK" sz="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chemeClr val="tx1"/>
                </a:solidFill>
              </a:rPr>
              <a:t>podporené </a:t>
            </a:r>
            <a:r>
              <a:rPr lang="sk-SK" sz="1400" b="1" dirty="0">
                <a:solidFill>
                  <a:schemeClr val="tx1"/>
                </a:solidFill>
              </a:rPr>
              <a:t>budú najmä komplexné projekty výstavby zariadení na využívanie OZE </a:t>
            </a:r>
            <a:r>
              <a:rPr lang="sk-SK" sz="1400" dirty="0">
                <a:solidFill>
                  <a:schemeClr val="tx1"/>
                </a:solidFill>
              </a:rPr>
              <a:t>s inteligentným riadením výroby a spotreby energie, v ktorých bude uprednostnená lokálna spotreba vyrobenej energie v reálnom čase alebo prostredníctvom </a:t>
            </a:r>
            <a:r>
              <a:rPr lang="sk-SK" sz="1400" dirty="0" smtClean="0">
                <a:solidFill>
                  <a:schemeClr val="tx1"/>
                </a:solidFill>
              </a:rPr>
              <a:t>akumulácie</a:t>
            </a:r>
            <a:r>
              <a:rPr lang="sk-SK" sz="1600" dirty="0" smtClean="0"/>
              <a:t>  </a:t>
            </a:r>
            <a:endParaRPr lang="sk-SK" sz="1600" dirty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124744"/>
            <a:ext cx="8073836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 startAt="5"/>
            </a:pPr>
            <a:r>
              <a:rPr lang="sk-SK" altLang="sk-SK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Kritériá pre výber projektov</a:t>
            </a:r>
          </a:p>
          <a:p>
            <a:pPr algn="just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20.	Podmienka splnenia kritérií pre výber projektov</a:t>
            </a:r>
            <a:endParaRPr lang="sk-SK" sz="800" b="1" u="sng" dirty="0" smtClean="0">
              <a:solidFill>
                <a:schemeClr val="tx1"/>
              </a:solidFill>
              <a:latin typeface="Century Gothic" panose="020B0502020202020204" pitchFamily="34" charset="0"/>
              <a:hlinkClick r:id="rId5"/>
            </a:endParaRPr>
          </a:p>
          <a:p>
            <a:pPr marL="628650" indent="-273050"/>
            <a:endParaRPr lang="sk-SK" sz="800" dirty="0"/>
          </a:p>
          <a:p>
            <a:pPr marL="628650" indent="-273050" algn="just"/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Hodnotiace kritériá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– zohľadňujú aj nasledovné usmerňujúce zásady:</a:t>
            </a:r>
          </a:p>
          <a:p>
            <a:endParaRPr lang="sk-SK" sz="1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>
                <a:solidFill>
                  <a:schemeClr val="tx1"/>
                </a:solidFill>
              </a:rPr>
              <a:t>zvýhodnené budú projekty, ktorých realizácia bude viesť k vyššiemu využitiu tepla v zariadeniach KVET</a:t>
            </a:r>
          </a:p>
          <a:p>
            <a:endParaRPr lang="sk-SK" sz="8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chemeClr val="tx1"/>
                </a:solidFill>
              </a:rPr>
              <a:t>zvýhodnené </a:t>
            </a:r>
            <a:r>
              <a:rPr lang="sk-SK" sz="1400" b="1" dirty="0">
                <a:solidFill>
                  <a:schemeClr val="tx1"/>
                </a:solidFill>
              </a:rPr>
              <a:t>budú projekty, ktoré dosiahnu najnižšie hodnoty investičných výdavkov na produkciu energie </a:t>
            </a:r>
            <a:r>
              <a:rPr lang="sk-SK" sz="1400" b="1" dirty="0" smtClean="0">
                <a:solidFill>
                  <a:schemeClr val="tx1"/>
                </a:solidFill>
              </a:rPr>
              <a:t> </a:t>
            </a:r>
            <a:r>
              <a:rPr lang="sk-SK" sz="1400" b="1" dirty="0">
                <a:solidFill>
                  <a:schemeClr val="tx1"/>
                </a:solidFill>
              </a:rPr>
              <a:t>a projekty, ktoré dosiahnu najnižšie hodnoty investičných výdavkov na predpokladaný objem úspory skleníkových plynov</a:t>
            </a:r>
            <a:r>
              <a:rPr lang="sk-SK" sz="1400" dirty="0">
                <a:solidFill>
                  <a:schemeClr val="tx1"/>
                </a:solidFill>
              </a:rPr>
              <a:t> (EUR/CO2) </a:t>
            </a:r>
            <a:r>
              <a:rPr lang="sk-SK" sz="1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sk-SK" sz="8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chemeClr val="tx1"/>
                </a:solidFill>
              </a:rPr>
              <a:t>podporené </a:t>
            </a:r>
            <a:r>
              <a:rPr lang="sk-SK" sz="1400" b="1" dirty="0">
                <a:solidFill>
                  <a:schemeClr val="tx1"/>
                </a:solidFill>
              </a:rPr>
              <a:t>budú projekty, ktoré nie sú v rozpore so Stratégiou pre redukciu </a:t>
            </a:r>
            <a:r>
              <a:rPr lang="sk-SK" sz="1400" b="1" dirty="0" smtClean="0">
                <a:solidFill>
                  <a:schemeClr val="tx1"/>
                </a:solidFill>
              </a:rPr>
              <a:t>PM10 </a:t>
            </a:r>
            <a:r>
              <a:rPr lang="sk-SK" sz="1400" b="1" dirty="0">
                <a:solidFill>
                  <a:schemeClr val="tx1"/>
                </a:solidFill>
              </a:rPr>
              <a:t>a programami na zlepšenie kvality </a:t>
            </a:r>
            <a:r>
              <a:rPr lang="sk-SK" sz="1400" b="1" dirty="0" smtClean="0">
                <a:solidFill>
                  <a:schemeClr val="tx1"/>
                </a:solidFill>
              </a:rPr>
              <a:t>ovzdušia</a:t>
            </a:r>
          </a:p>
          <a:p>
            <a:pPr algn="just"/>
            <a:endParaRPr lang="sk-SK" sz="8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>
                <a:solidFill>
                  <a:schemeClr val="tx1"/>
                </a:solidFill>
              </a:rPr>
              <a:t>uprednostňované budú projekty s najvyšším príspevkom k znižovaniu emisií PM do ovzdušia a projekty s najvyššou energetickou účinnosťou premeny </a:t>
            </a:r>
            <a:r>
              <a:rPr lang="sk-SK" sz="1400" b="1" dirty="0" smtClean="0">
                <a:solidFill>
                  <a:schemeClr val="tx1"/>
                </a:solidFill>
              </a:rPr>
              <a:t>energie</a:t>
            </a:r>
            <a:endParaRPr lang="sk-SK" sz="1400" b="1" dirty="0">
              <a:solidFill>
                <a:schemeClr val="tx1"/>
              </a:solidFill>
            </a:endParaRPr>
          </a:p>
          <a:p>
            <a:pPr algn="just"/>
            <a:endParaRPr lang="sk-SK" sz="8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chemeClr val="tx1"/>
                </a:solidFill>
              </a:rPr>
              <a:t>podpora </a:t>
            </a:r>
            <a:r>
              <a:rPr lang="sk-SK" sz="1400" b="1" dirty="0">
                <a:solidFill>
                  <a:schemeClr val="tx1"/>
                </a:solidFill>
              </a:rPr>
              <a:t>bude podmienená existenciou energetického auditu</a:t>
            </a:r>
            <a:r>
              <a:rPr lang="sk-SK" sz="1400" dirty="0">
                <a:solidFill>
                  <a:schemeClr val="tx1"/>
                </a:solidFill>
              </a:rPr>
              <a:t>, na základe ktorého v procese hodnotenia dôjde k overeniu: </a:t>
            </a:r>
          </a:p>
          <a:p>
            <a:pPr marL="808038" indent="-273050" algn="just"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tx1"/>
                </a:solidFill>
              </a:rPr>
              <a:t>výpočtov </a:t>
            </a:r>
            <a:r>
              <a:rPr lang="sk-SK" sz="1400" dirty="0">
                <a:solidFill>
                  <a:schemeClr val="tx1"/>
                </a:solidFill>
              </a:rPr>
              <a:t>plánovaného objemu výroby </a:t>
            </a:r>
            <a:r>
              <a:rPr lang="sk-SK" sz="1400" dirty="0" smtClean="0">
                <a:solidFill>
                  <a:schemeClr val="tx1"/>
                </a:solidFill>
              </a:rPr>
              <a:t>energie</a:t>
            </a:r>
            <a:endParaRPr lang="sk-SK" sz="1400" dirty="0">
              <a:solidFill>
                <a:schemeClr val="tx1"/>
              </a:solidFill>
            </a:endParaRPr>
          </a:p>
          <a:p>
            <a:pPr marL="808038" indent="-273050" algn="just"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tx1"/>
                </a:solidFill>
              </a:rPr>
              <a:t>výpočtov </a:t>
            </a:r>
            <a:r>
              <a:rPr lang="sk-SK" sz="1400" dirty="0">
                <a:solidFill>
                  <a:schemeClr val="tx1"/>
                </a:solidFill>
              </a:rPr>
              <a:t>úspory skleníkových plynov vyjadrených v ekvivalente </a:t>
            </a:r>
            <a:r>
              <a:rPr lang="sk-SK" sz="1400" dirty="0" smtClean="0">
                <a:solidFill>
                  <a:schemeClr val="tx1"/>
                </a:solidFill>
              </a:rPr>
              <a:t>CO2</a:t>
            </a:r>
            <a:endParaRPr lang="sk-SK" sz="1400" dirty="0">
              <a:solidFill>
                <a:schemeClr val="tx1"/>
              </a:solidFill>
            </a:endParaRPr>
          </a:p>
          <a:p>
            <a:pPr marL="808038" indent="-273050" algn="just"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tx1"/>
                </a:solidFill>
              </a:rPr>
              <a:t>technickej </a:t>
            </a:r>
            <a:r>
              <a:rPr lang="sk-SK" sz="1400" dirty="0">
                <a:solidFill>
                  <a:schemeClr val="tx1"/>
                </a:solidFill>
              </a:rPr>
              <a:t>uskutočniteľnosti navrhovaných energetických </a:t>
            </a:r>
            <a:r>
              <a:rPr lang="sk-SK" sz="1400" dirty="0" smtClean="0">
                <a:solidFill>
                  <a:schemeClr val="tx1"/>
                </a:solidFill>
              </a:rPr>
              <a:t>opatrení</a:t>
            </a:r>
            <a:endParaRPr lang="sk-SK" sz="1400" dirty="0">
              <a:solidFill>
                <a:schemeClr val="tx1"/>
              </a:solidFill>
            </a:endParaRPr>
          </a:p>
          <a:p>
            <a:endParaRPr lang="sk-SK" sz="1400" dirty="0"/>
          </a:p>
          <a:p>
            <a:r>
              <a:rPr lang="sk-SK" sz="1400" dirty="0"/>
              <a:t> 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sk-SK" sz="1400" dirty="0">
              <a:solidFill>
                <a:schemeClr val="tx1"/>
              </a:solidFill>
            </a:endParaRPr>
          </a:p>
          <a:p>
            <a:endParaRPr lang="sk-SK" sz="1600" dirty="0"/>
          </a:p>
          <a:p>
            <a:r>
              <a:rPr lang="sk-SK" sz="1600" dirty="0"/>
              <a:t> 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Zástupný symbol obsahu 2"/>
          <p:cNvSpPr txBox="1">
            <a:spLocks/>
          </p:cNvSpPr>
          <p:nvPr/>
        </p:nvSpPr>
        <p:spPr>
          <a:xfrm>
            <a:off x="530612" y="1421160"/>
            <a:ext cx="800182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 startAt="5"/>
            </a:pPr>
            <a:r>
              <a:rPr lang="sk-SK" altLang="sk-SK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Kritériá pre výber projektov</a:t>
            </a: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20.	Podmienka splnenia kritérií pre výber projektov</a:t>
            </a:r>
          </a:p>
          <a:p>
            <a:pPr algn="just" defTabSz="627063"/>
            <a:endParaRPr lang="sk-SK" sz="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ýberové kritériá</a:t>
            </a:r>
          </a:p>
          <a:p>
            <a:pPr algn="just"/>
            <a:r>
              <a:rPr lang="sk-SK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712788" indent="-439738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plikujú sa iba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 prípade,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že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z disponibilnej alokácie určenej na výzvu nie je možné podporiť všetky žiadosti o NFP, ktoré splnili kritériá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OH v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príslušnom hodnotiacom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kole</a:t>
            </a:r>
          </a:p>
          <a:p>
            <a:pPr marL="712788" indent="-439738" algn="just">
              <a:buFont typeface="Wingdings" panose="05000000000000000000" pitchFamily="2" charset="2"/>
              <a:buChar char="ü"/>
            </a:pPr>
            <a:endParaRPr lang="sk-SK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12788" indent="-439738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pri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nastavení výberových kritérií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boli zohľadnené nasledovné usmerňujúce zásady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výberu projektov, ktorá je definovaná v OP KŽP:</a:t>
            </a:r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341438" indent="-355600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pri výbere projektov bude zohľadnený inštalovaný výkon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zariadenia, pričom zvýhodnené budú zariadenia s nižším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výkonom</a:t>
            </a:r>
          </a:p>
          <a:p>
            <a:pPr marL="985838" algn="just"/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341438" indent="-35560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projekty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budú vyberané s ohľadom na ich nákladovú efektívnosť (</a:t>
            </a:r>
            <a:r>
              <a:rPr lang="sk-SK" sz="1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Value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for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Money </a:t>
            </a:r>
            <a:r>
              <a:rPr lang="sk-SK" sz="1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principle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) tak, aby bol zabezpečený výber projektov, ktorých prínos k cieľom operačného programu je vo vzťahu k vynaloženým finančným prostriedkom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najväčší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907976" y="1421160"/>
            <a:ext cx="727280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 startAt="6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Spôsob financovania</a:t>
            </a:r>
            <a:endParaRPr lang="sk-SK" altLang="sk-SK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21.	Podmienka relevantného spôsobu financovania</a:t>
            </a:r>
          </a:p>
          <a:p>
            <a:pPr algn="just" defTabSz="627063"/>
            <a:endParaRPr lang="sk-SK" sz="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 rámci tejto výzvy sa uplatňujú nasledovné spôsoby financovania:</a:t>
            </a:r>
          </a:p>
          <a:p>
            <a:pPr marL="627063" lvl="0" indent="-4508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refundácia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7063" lvl="0" indent="-450850" algn="just">
              <a:buFont typeface="Wingdings" panose="05000000000000000000" pitchFamily="2" charset="2"/>
              <a:buChar char="ü"/>
            </a:pPr>
            <a:r>
              <a:rPr lang="sk-SK" sz="16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predfinancovanie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7063" lvl="0" indent="-450850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kombinácia oboch vyššie uvedených spôsobov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financovania</a:t>
            </a:r>
          </a:p>
          <a:p>
            <a:pPr marL="627063" lvl="0" indent="-450850" algn="just">
              <a:buFont typeface="Wingdings" panose="05000000000000000000" pitchFamily="2" charset="2"/>
              <a:buChar char="ü"/>
            </a:pP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6213" lvl="0" algn="just"/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 súlade s pravidlami uvedenými v platnom Systéme finančného riadenia štrukturálnych fondov, Kohézneho fondu a Európskeho námorného a rybárskeho fondu na programové obdobie 2014 – 2020.</a:t>
            </a:r>
          </a:p>
          <a:p>
            <a:pPr marL="627063" indent="-627063" algn="just"/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	</a:t>
            </a:r>
            <a:endParaRPr lang="sk-SK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7800" algn="just"/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Forma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poskytovaného príspevku: nenávratný finančný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príspevok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35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923662"/>
              </p:ext>
            </p:extLst>
          </p:nvPr>
        </p:nvGraphicFramePr>
        <p:xfrm>
          <a:off x="530612" y="2453208"/>
          <a:ext cx="8217852" cy="3496072"/>
        </p:xfrm>
        <a:graphic>
          <a:graphicData uri="http://schemas.openxmlformats.org/drawingml/2006/table">
            <a:tbl>
              <a:tblPr/>
              <a:tblGrid>
                <a:gridCol w="2044975"/>
                <a:gridCol w="1779191"/>
                <a:gridCol w="2152312"/>
                <a:gridCol w="2241374"/>
              </a:tblGrid>
              <a:tr h="131044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Žiadateľ</a:t>
                      </a: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Zdroj financovania NFP</a:t>
                      </a: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Výška príspevku zo zdrojov </a:t>
                      </a:r>
                      <a:r>
                        <a:rPr lang="sk-SK" sz="1600" b="1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OP </a:t>
                      </a: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KŽP z celkových oprávnených </a:t>
                      </a:r>
                      <a:r>
                        <a:rPr lang="sk-SK" sz="1600" b="1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výdavkov projektu </a:t>
                      </a: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v % (NFP)</a:t>
                      </a: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Výška spolufinancovania zo zdrojov prijímateľa v %</a:t>
                      </a: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24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Subjekty ústrednej správy</a:t>
                      </a:r>
                      <a:endParaRPr lang="sk-SK" sz="1200" b="0" dirty="0" smtClean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EFRR + štátny</a:t>
                      </a:r>
                      <a:r>
                        <a:rPr lang="sk-SK" sz="1600" b="0" baseline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 rozpočet</a:t>
                      </a:r>
                      <a:endParaRPr lang="sk-SK" sz="1600" b="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100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600" b="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Ostatné subjekty ústrednej správy</a:t>
                      </a: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EFRR + štátny</a:t>
                      </a:r>
                      <a:r>
                        <a:rPr lang="sk-SK" sz="1600" b="0" baseline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 rozpočet</a:t>
                      </a:r>
                      <a:endParaRPr lang="sk-SK" sz="1600" b="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95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2954985" y="1317104"/>
            <a:ext cx="3608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 smtClean="0">
                <a:latin typeface="Century Gothic" pitchFamily="34" charset="0"/>
              </a:rPr>
              <a:t>Financovanie projektu </a:t>
            </a:r>
            <a:endParaRPr lang="sk-SK" sz="2400" dirty="0">
              <a:latin typeface="Century Gothic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03548" y="1979387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i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Intenzita pomoci pre subjekty mimo schémy štátnej pomoci </a:t>
            </a:r>
            <a:endParaRPr lang="de-AT" sz="1600" b="1" i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2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91580" y="1418435"/>
            <a:ext cx="7416824" cy="5480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7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Podmienky poskytnutia príspevku vyplývajúce z osobitných predpisov</a:t>
            </a:r>
            <a:endParaRPr lang="sk-SK" altLang="sk-SK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22.	Podmienky týkajúce sa štátnej pomoci a vyplývajúce zo 	schém štátnej pomoci/pomoci de </a:t>
            </a:r>
            <a:r>
              <a:rPr lang="sk-SK" sz="1800" b="1" dirty="0" err="1" smtClean="0">
                <a:solidFill>
                  <a:schemeClr val="accent2"/>
                </a:solidFill>
                <a:latin typeface="Century Gothic" pitchFamily="34" charset="0"/>
              </a:rPr>
              <a:t>minimis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endParaRPr lang="sk-SK" sz="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982663" indent="-35560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aplikujú sa prostredníctvom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Schémy štátnej pomoci na podporu využívania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OZE</a:t>
            </a:r>
            <a:endParaRPr lang="sk-SK" sz="16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sk-SK" sz="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7063" indent="-627063"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23.	Podmienka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neporušenia zákazu nelegálnej práce a nelegálneho zamestnávania za obdobie 5 rokov predchádzajúcich podaniu </a:t>
            </a:r>
            <a:r>
              <a:rPr lang="sk-SK" sz="1800" b="1" dirty="0" err="1" smtClean="0">
                <a:solidFill>
                  <a:schemeClr val="accent2"/>
                </a:solidFill>
                <a:latin typeface="Century Gothic" pitchFamily="34" charset="0"/>
              </a:rPr>
              <a:t>ŽoNFP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r>
              <a:rPr lang="sk-SK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	</a:t>
            </a:r>
          </a:p>
          <a:p>
            <a:pPr marL="982663" indent="-355600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neporušenie zákazu nelegálnej práce a nelegálneho zamestnávania podľa zákona č. 82/2005 Z. z. o nelegálnej práci a nelegálnom zamestnávaní za obdobie 5 rokov predchádzajúcich predloženiu </a:t>
            </a:r>
            <a:r>
              <a:rPr lang="sk-SK" sz="1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ŽoNFP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418435"/>
            <a:ext cx="8145844" cy="5480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7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Podmienky poskytnutia príspevku vyplývajúce z osobitných predpisov</a:t>
            </a:r>
            <a:endParaRPr lang="sk-SK" altLang="sk-SK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24.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	Oprávnenosť z hľadiska VO na hlavné aktivity projektu 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endParaRPr lang="sk-SK" sz="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712788" indent="-350838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žiadateľ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je povinný ku dňu predloženia </a:t>
            </a:r>
            <a:r>
              <a:rPr lang="sk-SK" sz="1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ŽoNFP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začať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verejné obstarávania na všetky hlavné aktivity projektu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, ktoré budú realizované dodávateľsky (uskutočnenie stavebných prác, dodanie tovaru, poskytnutie služieb) a ktoré sú predmetom oprávnených výdavkov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projektu</a:t>
            </a:r>
          </a:p>
          <a:p>
            <a:pPr marL="712788" indent="-350838" algn="just">
              <a:buFont typeface="Wingdings" panose="05000000000000000000" pitchFamily="2" charset="2"/>
              <a:buChar char="ü"/>
            </a:pPr>
            <a:endParaRPr lang="sk-SK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12788" indent="-350838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ž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iadateľ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nie je povinný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začať ku dňu predloženia </a:t>
            </a:r>
            <a:r>
              <a:rPr lang="sk-SK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verejné obstarávanie na:  </a:t>
            </a:r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163638" indent="-4508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podlimitné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zákazky na dodanie tovaru, uskutočnenie stavebných prác alebo poskytnutie služieb bežne dostupných na trhu, ktoré bude žiadateľ realizovať prostredníctvom elektronického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trhoviska  </a:t>
            </a:r>
          </a:p>
          <a:p>
            <a:pPr marL="1163638" indent="-4508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zákazky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 nízkymi hodnotami podľa § 117 zákona o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VO</a:t>
            </a:r>
          </a:p>
          <a:p>
            <a:pPr marL="1163638" indent="-4508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zákazky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, ktoré podliehajú výnimke podľa § 1 ods. 2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12 zákona o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VO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196752"/>
            <a:ext cx="8289860" cy="5480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7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Podmienky poskytnutia príspevku vyplývajúce z osobitných predpisov</a:t>
            </a:r>
            <a:endParaRPr lang="sk-SK" altLang="sk-SK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24.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	Oprávnenosť z hľadiska VO na hlavné aktivity projektu 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/>
            <a:endParaRPr lang="sk-SK" sz="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712788" indent="-350838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žiadateľ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je povinný pri realizácii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VO na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hlavnú aktivitu postupovať v súlade so zákonom č. 343/2015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Z. z. o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VO,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Systémom riadenia EŠIF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Príručkou k procesu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VO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OP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KŽP pre oblasť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podpory Prioritná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os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</a:p>
          <a:p>
            <a:pPr marL="361950" algn="just"/>
            <a:endParaRPr lang="sk-SK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12788" indent="-350838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z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verejnenie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predbežného oznámenia alebo jeho zaslanie na zverejnenie sa nepovažuje za začatie verejného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obstarávania</a:t>
            </a:r>
          </a:p>
          <a:p>
            <a:pPr marL="361950" algn="just"/>
            <a:endParaRPr lang="sk-SK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12788" indent="-285750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k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ontrola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dokumentácie z realizovaného VO bude vykonaná zo strany SO až po podpise Zmluvy o poskytnutí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NFP</a:t>
            </a:r>
          </a:p>
          <a:p>
            <a:pPr marL="427038" algn="just"/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12788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nadväznosti na výkladové stanovisko ÚVO č. 02/2017 - </a:t>
            </a:r>
            <a:r>
              <a:rPr lang="sk-SK" sz="1600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zákazka </a:t>
            </a:r>
            <a:r>
              <a:rPr lang="sk-SK" sz="16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na uskutočnenie stavebných prác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, ktorej predmetom je najmä uskutočnenie stavby, vypracovanie projektovej dokumentácie a uskutočnenie stavby alebo uskutočnenie stavebných prác podľa projektovej dokumentácie, </a:t>
            </a:r>
            <a:r>
              <a:rPr lang="sk-SK" sz="16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je svojou povahou jedinečná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(nie je bežne dostupná na trhu), </a:t>
            </a:r>
            <a:r>
              <a:rPr lang="sk-SK" sz="16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a preto ju nie je možné zadávať cez elektronické trhovisko. </a:t>
            </a:r>
          </a:p>
          <a:p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  <a:p>
            <a:pPr marL="427038" algn="just"/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323528" y="1196752"/>
            <a:ext cx="8424936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8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    Ďalšie podmienky poskytnutia príspevku</a:t>
            </a:r>
            <a:endParaRPr lang="sk-SK" altLang="sk-SK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806450" indent="-806450"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25.	Podmienka mať vysporiadané majetkovo-právne vzťahy a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 povolenia na realizáciu aktivít projektu </a:t>
            </a:r>
          </a:p>
          <a:p>
            <a:pPr algn="just" defTabSz="627063"/>
            <a:endParaRPr lang="sk-SK" sz="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803275" indent="-447675" algn="just" hangingPunct="0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lhodobý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majetok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(napr. energetické zariadenia, rozvody energie),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ktorý je nadobudnutý, zrekonštruovaný, zhodnotený alebo inak spolufinancovaný z NFP poskytnutého v rámci tejto výzvy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musí byť počas celej doby realizácie hlavnej aktivity projektu a celého obdobia udržateľnosti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projektu,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vo výlučnom vlastníctve žiadateľa alebo bezpodielovom spoluvlastníctve alebo v kombinácii týchto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vzťahov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Takýto majetok nemôže byť v podielovom vlastníctve žiadateľa ani v nájme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žiadateľa</a:t>
            </a:r>
          </a:p>
          <a:p>
            <a:pPr marL="803275" indent="-447675" algn="just" hangingPunct="0">
              <a:buFont typeface="Wingdings" panose="05000000000000000000" pitchFamily="2" charset="2"/>
              <a:buChar char="ü"/>
            </a:pPr>
            <a:endParaRPr lang="sk-SK" sz="8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3275" indent="-447675" algn="just" hangingPunct="0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ž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iadateľ musí mať zároveň vysporiadané majetkovo-právne vzťahy vo vzťahu k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pozemkom a stavbám, ktoré  sú nevyhnutné na realizáciu aktivít projektu, ale nespĺňajú podmienky podľa vyššie uvedeného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(napr. pre účely zabezpečenia prístupu k predmetu projektu, umiestnenia zariadenia a pod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.) - pozemky/stavby môžu byť vo výlučnom vlastníctve, bezpodielovom alebo podielovom spoluvlastníctve, v nájme žiadateľa alebo v kombinácii týchto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vzťahov</a:t>
            </a:r>
            <a:endParaRPr lang="sk-SK" sz="1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323528" y="1196752"/>
            <a:ext cx="8424936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8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    Ďalšie podmienky poskytnutia príspevku</a:t>
            </a:r>
            <a:endParaRPr lang="sk-SK" altLang="sk-SK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806450" indent="-806450"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25.	Podmienka mať vysporiadané majetkovo-právne vzťahy a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 povolenia na realizáciu aktivít projektu </a:t>
            </a:r>
          </a:p>
          <a:p>
            <a:pPr algn="just" defTabSz="627063"/>
            <a:endParaRPr lang="sk-SK" sz="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803275" indent="-447675" algn="just" hangingPunct="0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ak realizácia projektu zasahuje do cudzej veci, žiadateľ je povinný preukázať k tejto veci iné právo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, ktoré oprávňuje žiadateľa k realizácii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projektu</a:t>
            </a:r>
          </a:p>
          <a:p>
            <a:pPr marL="355600" algn="just" hangingPunct="0"/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3275" indent="-447675" algn="just" hangingPunct="0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na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nehnuteľnostiach/hnuteľných veciach, ktoré majú byť nadobudnuté a /alebo zhodnotené z NFP alebo z jeho časti nesmie viaznuť záložné právo 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nevzťahuje sa na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prípady, keď nehnuteľný majetok/hnuteľný majetok, ktorý má byť nadobudnutý a/alebo zhodnotený z prostriedkov NFP alebo jeho časti, je predmetom zálohu na zabezpečenie úveru z banky, ktorým banka spolufinancuje predkladaný projekt a spolufinancujúca banka má s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MŽP SR,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ako RO pre OP KŽP, podpísanú zmluvu o spolupráci na programové obdobie 2014 –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2020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	</a:t>
            </a:r>
          </a:p>
          <a:p>
            <a:pPr marL="355600" algn="just" hangingPunct="0"/>
            <a:endParaRPr lang="sk-SK" sz="8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3275" indent="-447675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ak relevantné - žiadateľ je povinný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disponovať právoplatným povolením na realizáciu projektu vydaným príslušným povoľovacím orgánom (napr. stavebné povolenie), vrátane príslušnej projektovej dokumentácie</a:t>
            </a:r>
          </a:p>
        </p:txBody>
      </p:sp>
    </p:spTree>
    <p:extLst>
      <p:ext uri="{BB962C8B-B14F-4D97-AF65-F5344CB8AC3E}">
        <p14:creationId xmlns:p14="http://schemas.microsoft.com/office/powerpoint/2010/main" val="41265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421160"/>
            <a:ext cx="8073836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8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    Ďalšie podmienky poskytnutia príspevku</a:t>
            </a:r>
            <a:endParaRPr lang="sk-SK" altLang="sk-SK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625475" indent="-625475" algn="just">
              <a:buAutoNum type="arabicPeriod" startAt="26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Oprávnenosť z hľadiska preukázania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súladu s požiadavkami v oblasti posudzovania vplyvov navrhovanej činnosti na životné prostredie  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5475" indent="-447675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projekt musí byť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 súlade s požiadavkami v oblasti posudzovania vplyvov navrhovanej činnosti na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ŽP ustanovenými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zákonom o posudzovaní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vplyvov</a:t>
            </a:r>
          </a:p>
          <a:p>
            <a:pPr marL="627063" indent="-449263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ríspevok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nie je možné poskytnúť na realizáciu projektu s negatívnym vplyvom na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ŽP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5475" indent="-625475" algn="just">
              <a:buAutoNum type="arabicPeriod" startAt="27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Oprávnenosť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z hľadiska preukázania  súladu s požiadavkami v oblasti  dopadu plánov a projektov na územia sústavy NATURA 2000 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5475" indent="-447675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realizácia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aktivít projektu žiadateľa nesmie mať významný nepriaznivý vplyv na územia patriace do európskej sústavy chránených území Natura 2000</a:t>
            </a:r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421160"/>
            <a:ext cx="7569780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8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    Ďalšie podmienky poskytnutia príspevku</a:t>
            </a:r>
            <a:endParaRPr lang="sk-SK" altLang="sk-SK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177800" algn="just"/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5475" indent="-625475" algn="just">
              <a:buAutoNum type="arabicPeriod" startAt="28"/>
              <a:tabLst>
                <a:tab pos="627063" algn="l"/>
              </a:tabLst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Oprávnenosť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z hľadiska súladu s horizontálnymi princípmi 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>
              <a:tabLst>
                <a:tab pos="627063" algn="l"/>
              </a:tabLst>
            </a:pP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531813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rojekt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musí byť v súlade s horizontálnymi princípmi udržateľný rozvoj a podpora rovnosti mužov a žien 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nediskriminácia</a:t>
            </a:r>
          </a:p>
          <a:p>
            <a:pPr marL="95250" algn="just"/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7063" indent="-531813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ž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iadateľ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je po ukončení realizácie aktivít projektu povinný informovať SO, či boli voči nemu uplatnené ekonomické alebo fiškálne nástroje, najmä pokuty a poplatky, resp. iné sankčné mechanizmy podľa uplatňovania zásady „znečisťovateľ platí“.</a:t>
            </a:r>
          </a:p>
        </p:txBody>
      </p:sp>
    </p:spTree>
    <p:extLst>
      <p:ext uri="{BB962C8B-B14F-4D97-AF65-F5344CB8AC3E}">
        <p14:creationId xmlns:p14="http://schemas.microsoft.com/office/powerpoint/2010/main" val="29803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907976" y="1421160"/>
            <a:ext cx="7552456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8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    Ďalšie podmienky poskytnutia príspevku</a:t>
            </a:r>
            <a:endParaRPr lang="sk-SK" altLang="sk-SK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530225" indent="-530225" algn="just">
              <a:buFont typeface="Courier New" panose="02070309020205020404" pitchFamily="49" charset="0"/>
              <a:buChar char="o"/>
            </a:pPr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22313" indent="-722313"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29.	Maximálna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a minimálna výška 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príspevku</a:t>
            </a:r>
          </a:p>
          <a:p>
            <a:pPr algn="just"/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804863" indent="-449263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inimálna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výška NFP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- 100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000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EUR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4863" indent="-449263" algn="just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aximálna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výška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NFP - 2 000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000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EUR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4863" indent="-449263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súvislosti so Schémou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ŠP OZE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je maximálna výška príspevku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na jeden podnik a jeden investičný projekt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na opatrenia na ochranu životného prostredia stanovená na 15 mil.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EUR</a:t>
            </a:r>
          </a:p>
          <a:p>
            <a:pPr marL="804863" indent="-449263" algn="just">
              <a:buFont typeface="Courier New" panose="02070309020205020404" pitchFamily="49" charset="0"/>
              <a:buChar char="o"/>
            </a:pPr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22313" indent="-719138"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30.	Časová oprávnenosť realizácie projektu</a:t>
            </a:r>
          </a:p>
          <a:p>
            <a:pPr marL="3175"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742950" lvl="1" indent="-382588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rámci výzvy je stanovená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maximálna dĺžka realizácie projektu na 24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mesiacov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nezarátava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čas trvania okolností vylučujúcich zodpovednosť v súlade s podmienkami uvedenými v Zmluve o poskytnutí NFP a zároveň ani čas potrebný na vykonanie kontroly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VO zo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strany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ÚVO,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 to od času predloženia dokumentácie na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ÚVO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zo strany žiadateľa do ukončenia kontroly zo strany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ÚVO)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4863" indent="-449263" algn="just">
              <a:buFont typeface="Courier New" panose="02070309020205020404" pitchFamily="49" charset="0"/>
              <a:buChar char="o"/>
            </a:pP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7063" indent="-627063" algn="just">
              <a:buFont typeface="+mj-lt"/>
              <a:buAutoNum type="arabicPeriod" startAt="26"/>
              <a:tabLst>
                <a:tab pos="627063" algn="l"/>
              </a:tabLst>
            </a:pP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196752"/>
            <a:ext cx="8217852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romanUcPeriod" startAt="8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    Ďalšie podmienky poskytnutia príspevku</a:t>
            </a:r>
            <a:endParaRPr lang="sk-SK" altLang="sk-SK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25475" indent="-625475"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31.	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Podmienka poskytnutia príspevku z hľadiska definovania merateľných ukazovateľov projektu 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530225" indent="-434975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výsledky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realizácie projektu musia byť kvantifikovateľné prostredníctvom merateľných ukazovateľov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projektu</a:t>
            </a:r>
          </a:p>
          <a:p>
            <a:pPr marL="530225" indent="-434975" algn="just">
              <a:buFont typeface="Wingdings" panose="05000000000000000000" pitchFamily="2" charset="2"/>
              <a:buChar char="ü"/>
            </a:pPr>
            <a:endParaRPr lang="sk-SK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30225" indent="-434975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zoznam merateľných ukazovateľov projektu je stanovený v Prílohe č. 3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výzvy</a:t>
            </a:r>
          </a:p>
          <a:p>
            <a:pPr marL="95250" algn="just"/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22313" indent="-722313"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32.  Podmienka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zákazu opätovného predloženia </a:t>
            </a:r>
            <a:r>
              <a:rPr lang="sk-SK" sz="1800" b="1" dirty="0" err="1">
                <a:solidFill>
                  <a:schemeClr val="accent2"/>
                </a:solidFill>
                <a:latin typeface="Century Gothic" pitchFamily="34" charset="0"/>
              </a:rPr>
              <a:t>ŽoNFP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 s rovnakým predmetom projektu v prípade neukončeniu schvaľovacieho procesu</a:t>
            </a:r>
          </a:p>
          <a:p>
            <a:pPr algn="just"/>
            <a:endParaRPr lang="sk-SK" sz="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531813" indent="-450850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žiadateľ nie je oprávnený opätovne predložiť </a:t>
            </a:r>
            <a:r>
              <a:rPr lang="sk-SK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v rámci výzvy v prípade, ak tá istá </a:t>
            </a:r>
            <a:r>
              <a:rPr lang="sk-SK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s rovnakým predmetom projektu už bola schválená v rámci tejto alebo inej výzvy OP KŽP, alebo ak schvaľovanie tej istej </a:t>
            </a:r>
            <a:r>
              <a:rPr lang="sk-SK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s rovnakým predmetom projektu, ktorú žiadateľ plánuje predložiť ešte nebolo ukončené právoplatným rozhodnutím o </a:t>
            </a:r>
            <a:r>
              <a:rPr lang="sk-SK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a stále prebieha konanie o predmetnej </a:t>
            </a:r>
            <a:r>
              <a:rPr lang="sk-SK" sz="1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ŽoNFP</a:t>
            </a:r>
            <a:endParaRPr lang="sk-SK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-531440"/>
            <a:ext cx="5087472" cy="5299992"/>
          </a:xfrm>
          <a:prstGeom prst="rect">
            <a:avLst/>
          </a:prstGeom>
        </p:spPr>
      </p:pic>
      <p:pic>
        <p:nvPicPr>
          <p:cNvPr id="6" name="Picture 5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sp>
        <p:nvSpPr>
          <p:cNvPr id="8" name="Obdĺžnik 5"/>
          <p:cNvSpPr/>
          <p:nvPr/>
        </p:nvSpPr>
        <p:spPr>
          <a:xfrm>
            <a:off x="-3564" y="2492896"/>
            <a:ext cx="9147564" cy="6668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40000"/>
              </a:lnSpc>
            </a:pPr>
            <a:r>
              <a:rPr lang="sk-SK" sz="2800" b="1" cap="all" spc="0" dirty="0" smtClean="0">
                <a:ln w="0"/>
                <a:solidFill>
                  <a:srgbClr val="55B848"/>
                </a:solidFill>
                <a:effectLst/>
                <a:latin typeface="+mj-lt"/>
                <a:cs typeface="Arial"/>
              </a:rPr>
              <a:t>ĎAKUJEME ZA POZORNOSŤ!</a:t>
            </a:r>
            <a:endParaRPr lang="sk-SK" sz="2800" b="1" cap="all" spc="0" dirty="0">
              <a:ln w="0"/>
              <a:solidFill>
                <a:srgbClr val="55B848"/>
              </a:solidFill>
              <a:effectLst/>
              <a:latin typeface="+mj-lt"/>
              <a:cs typeface="Arial"/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457200" y="1268760"/>
            <a:ext cx="8229600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1700" dirty="0" smtClean="0"/>
          </a:p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sk-SK" sz="1700" b="1" smtClean="0">
                <a:solidFill>
                  <a:srgbClr val="55B848"/>
                </a:solidFill>
              </a:rPr>
              <a:t>SLOVENSKÁ </a:t>
            </a:r>
            <a:r>
              <a:rPr lang="sk-SK" sz="1700" b="1" dirty="0" smtClean="0">
                <a:solidFill>
                  <a:srgbClr val="55B848"/>
                </a:solidFill>
              </a:rPr>
              <a:t>INOVAČNÁ A ENERGETICKÁ AGENTÚRA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sk-SK" sz="1700" dirty="0" smtClean="0">
                <a:solidFill>
                  <a:srgbClr val="898989"/>
                </a:solidFill>
              </a:rPr>
              <a:t>Sprostredkovateľský orgán pre OP KŽP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700" dirty="0">
                <a:solidFill>
                  <a:srgbClr val="898989"/>
                </a:solidFill>
              </a:rPr>
              <a:t>Bajkalská 27,  827 99 Bratislava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sk-SK" sz="1700" dirty="0" err="1" smtClean="0">
                <a:solidFill>
                  <a:srgbClr val="898989"/>
                </a:solidFill>
                <a:hlinkClick r:id="rId4"/>
              </a:rPr>
              <a:t>www.siea.sk</a:t>
            </a:r>
            <a:r>
              <a:rPr lang="sk-SK" sz="1700" dirty="0" smtClean="0">
                <a:solidFill>
                  <a:srgbClr val="898989"/>
                </a:solidFill>
                <a:hlinkClick r:id="rId4"/>
              </a:rPr>
              <a:t> , </a:t>
            </a:r>
            <a:r>
              <a:rPr lang="sk-SK" sz="1700" dirty="0" err="1" smtClean="0">
                <a:solidFill>
                  <a:srgbClr val="898989"/>
                </a:solidFill>
                <a:hlinkClick r:id="rId4"/>
              </a:rPr>
              <a:t>www.op-kzp.sk</a:t>
            </a:r>
            <a:r>
              <a:rPr lang="sk-SK" sz="1700" dirty="0" smtClean="0">
                <a:solidFill>
                  <a:srgbClr val="898989"/>
                </a:solidFill>
              </a:rPr>
              <a:t> </a:t>
            </a:r>
            <a:endParaRPr lang="sk-SK" sz="1700" b="1" dirty="0" smtClean="0">
              <a:ln w="0"/>
              <a:solidFill>
                <a:schemeClr val="bg1">
                  <a:lumMod val="65000"/>
                </a:schemeClr>
              </a:solidFill>
              <a:cs typeface="Arial"/>
            </a:endParaRPr>
          </a:p>
          <a:p>
            <a:pPr marL="0" indent="0">
              <a:buFont typeface="Arial" pitchFamily="34" charset="0"/>
              <a:buNone/>
            </a:pPr>
            <a:endParaRPr lang="sk-SK" sz="1200" b="1" dirty="0" smtClean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515421"/>
            <a:ext cx="8604448" cy="73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2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01852"/>
              </p:ext>
            </p:extLst>
          </p:nvPr>
        </p:nvGraphicFramePr>
        <p:xfrm>
          <a:off x="530612" y="2394722"/>
          <a:ext cx="8217852" cy="3352056"/>
        </p:xfrm>
        <a:graphic>
          <a:graphicData uri="http://schemas.openxmlformats.org/drawingml/2006/table">
            <a:tbl>
              <a:tblPr/>
              <a:tblGrid>
                <a:gridCol w="2044975"/>
                <a:gridCol w="1779191"/>
                <a:gridCol w="2152312"/>
                <a:gridCol w="2241374"/>
              </a:tblGrid>
              <a:tr h="1024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Subjekty územnej</a:t>
                      </a:r>
                      <a:r>
                        <a:rPr lang="sk-SK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samosprávy</a:t>
                      </a:r>
                      <a:endParaRPr lang="sk-SK" sz="1200" b="0" dirty="0" smtClean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EFRR + štátny</a:t>
                      </a:r>
                      <a:r>
                        <a:rPr lang="sk-SK" sz="1600" b="0" baseline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 rozpočet</a:t>
                      </a:r>
                      <a:endParaRPr lang="sk-SK" sz="1600" b="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95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0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600" b="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Neziskové organizácie poskytujúce všeobecne prospešné služby</a:t>
                      </a: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EFRR + štátny</a:t>
                      </a:r>
                      <a:r>
                        <a:rPr lang="sk-SK" sz="1600" b="0" baseline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 rozpočet</a:t>
                      </a:r>
                      <a:endParaRPr lang="sk-SK" sz="1600" b="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95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600" b="0" kern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Združenia</a:t>
                      </a:r>
                      <a:r>
                        <a:rPr lang="sk-SK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fyzických a/alebo právnických osôb</a:t>
                      </a:r>
                      <a:endParaRPr lang="sk-SK" sz="1600" b="0" kern="12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EFRR + štátny</a:t>
                      </a:r>
                      <a:r>
                        <a:rPr lang="sk-SK" sz="1600" b="0" baseline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 rozpočet</a:t>
                      </a:r>
                      <a:endParaRPr lang="sk-SK" sz="1600" b="0" dirty="0" smtClean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k-SK" sz="1600" b="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90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sk-SK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2954985" y="1317104"/>
            <a:ext cx="3608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 smtClean="0">
                <a:latin typeface="Century Gothic" pitchFamily="34" charset="0"/>
              </a:rPr>
              <a:t>Financovanie projektu </a:t>
            </a:r>
            <a:endParaRPr lang="sk-SK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-214808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1115616" y="1988840"/>
            <a:ext cx="6408712" cy="341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</a:t>
            </a:r>
            <a:r>
              <a:rPr lang="sk-SK" altLang="sk-SK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žiadateľa</a:t>
            </a:r>
            <a:endParaRPr lang="sk-SK" altLang="sk-SK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514350" indent="-514350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aktivít realizácie projektu</a:t>
            </a:r>
          </a:p>
          <a:p>
            <a:pPr marL="514350" indent="-514350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</a:t>
            </a:r>
            <a:r>
              <a:rPr lang="sk-SK" altLang="sk-SK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výdavkov realizácie projektu</a:t>
            </a:r>
            <a:endParaRPr lang="sk-SK" altLang="sk-SK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514350" indent="-514350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</a:t>
            </a:r>
            <a:r>
              <a:rPr lang="sk-SK" altLang="sk-SK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miesta realizácie projektu</a:t>
            </a:r>
            <a:endParaRPr lang="sk-SK" altLang="sk-SK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514350" indent="-514350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Kritériá pre výber projektov</a:t>
            </a:r>
          </a:p>
          <a:p>
            <a:pPr marL="514350" indent="-514350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Spôsob financovania</a:t>
            </a:r>
          </a:p>
          <a:p>
            <a:pPr marL="514350" indent="-514350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Podmienky poskytnutia príspevku </a:t>
            </a:r>
            <a:r>
              <a:rPr lang="sk-SK" altLang="sk-SK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vyplývajúce z </a:t>
            </a: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osobitných </a:t>
            </a:r>
            <a:r>
              <a:rPr lang="sk-SK" altLang="sk-SK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predpisov</a:t>
            </a:r>
            <a:endParaRPr lang="sk-SK" altLang="sk-SK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514350" indent="-514350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Ďalšie podmienky poskytnutia príspevku</a:t>
            </a:r>
          </a:p>
        </p:txBody>
      </p:sp>
      <p:sp>
        <p:nvSpPr>
          <p:cNvPr id="6" name="Obdĺžnik 5"/>
          <p:cNvSpPr/>
          <p:nvPr/>
        </p:nvSpPr>
        <p:spPr>
          <a:xfrm>
            <a:off x="2213992" y="1171843"/>
            <a:ext cx="5742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 smtClean="0"/>
              <a:t>Podmienky a poskytnutia príspevku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627693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99288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buFont typeface="+mj-lt"/>
              <a:buAutoNum type="romanUcPeriod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</a:p>
          <a:p>
            <a:pPr algn="l"/>
            <a:endParaRPr lang="sk-SK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1.  Právna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forma</a:t>
            </a:r>
          </a:p>
          <a:p>
            <a:endParaRPr lang="sk-SK" sz="1000" b="1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56400" algn="just">
              <a:lnSpc>
                <a:spcPct val="120000"/>
              </a:lnSpc>
              <a:spcBef>
                <a:spcPts val="24"/>
              </a:spcBef>
            </a:pPr>
            <a:r>
              <a:rPr lang="sk-SK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oprávnení žiadatelia v rámci schémy ŠP OZE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:</a:t>
            </a:r>
          </a:p>
          <a:p>
            <a:pPr marL="642150" indent="-285750" algn="just">
              <a:lnSpc>
                <a:spcPct val="120000"/>
              </a:lnSpc>
              <a:spcBef>
                <a:spcPts val="24"/>
              </a:spcBef>
              <a:buFont typeface="Wingdings" panose="05000000000000000000" pitchFamily="2" charset="2"/>
              <a:buChar char="ü"/>
            </a:pPr>
            <a:r>
              <a:rPr lang="sk-SK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fyzické </a:t>
            </a:r>
            <a:r>
              <a:rPr lang="sk-SK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alebo právnické osoby, ktoré sú oprávnené na podnikanie podľa § 2 ods. 2, písm. a) až c) zákona č. 513/1991 Zb. </a:t>
            </a:r>
            <a:r>
              <a:rPr lang="sk-SK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ObZ, t.j.:</a:t>
            </a:r>
          </a:p>
          <a:p>
            <a:pPr marL="700088" algn="just">
              <a:lnSpc>
                <a:spcPct val="120000"/>
              </a:lnSpc>
              <a:spcBef>
                <a:spcPts val="24"/>
              </a:spcBef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1.   osoby zapísané v obchodnom registri;</a:t>
            </a:r>
          </a:p>
          <a:p>
            <a:pPr marL="700088" algn="just">
              <a:lnSpc>
                <a:spcPct val="120000"/>
              </a:lnSpc>
              <a:spcBef>
                <a:spcPts val="24"/>
              </a:spcBef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2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. 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  osoby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, ktoré podnikajú na základe živnostenského oprávnenia;</a:t>
            </a:r>
          </a:p>
          <a:p>
            <a:pPr marL="700088" algn="just">
              <a:lnSpc>
                <a:spcPct val="120000"/>
              </a:lnSpc>
              <a:spcBef>
                <a:spcPts val="24"/>
              </a:spcBef>
            </a:pP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3. osoby, ktoré podnikajú na základe iného než živnostenského oprávnenia podľa osobitných 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predpisov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,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t. j. podnik v zmysle čl. 107 ods. 1 Zmluvy o fungovaní EÚ;</a:t>
            </a:r>
          </a:p>
          <a:p>
            <a:pPr marL="628650" indent="-285750" algn="just">
              <a:lnSpc>
                <a:spcPct val="120000"/>
              </a:lnSpc>
              <a:spcBef>
                <a:spcPts val="24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v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znik pred 01.01.2017</a:t>
            </a:r>
            <a:endParaRPr lang="sk-SK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628650" indent="-285750" algn="just">
              <a:lnSpc>
                <a:spcPct val="120000"/>
              </a:lnSpc>
              <a:spcBef>
                <a:spcPts val="24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v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prípade osôb, ktoré podnikajú na základe živnostenského 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oprávnenia - 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od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01.01.2017 nedošlo k pozastaveniu prevádzkovania 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živnosti</a:t>
            </a:r>
            <a:endParaRPr lang="sk-SK" sz="16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628650" indent="-285750" algn="just">
              <a:lnSpc>
                <a:spcPct val="120000"/>
              </a:lnSpc>
              <a:spcBef>
                <a:spcPts val="24"/>
              </a:spcBef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právnení žiadatelia - malé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a stredné podniky (MSP) a veľké 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podniky</a:t>
            </a:r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627693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99288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buFont typeface="+mj-lt"/>
              <a:buAutoNum type="romanUcPeriod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</a:p>
          <a:p>
            <a:pPr algn="l"/>
            <a:endParaRPr lang="sk-SK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just"/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1.  Právna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forma</a:t>
            </a:r>
          </a:p>
          <a:p>
            <a:endParaRPr lang="sk-SK" sz="1000" b="1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56400" algn="just">
              <a:lnSpc>
                <a:spcPct val="120000"/>
              </a:lnSpc>
              <a:spcBef>
                <a:spcPts val="24"/>
              </a:spcBef>
            </a:pPr>
            <a:r>
              <a:rPr lang="sk-SK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oprávnení žiadatelia mimo schémy ŠP OZE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subjekty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ústrednej správy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- </a:t>
            </a:r>
            <a:r>
              <a:rPr lang="sk-SK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štátne rozpočtové organizácie a štátne príspevkové </a:t>
            </a:r>
            <a:r>
              <a:rPr lang="sk-SK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organizácie</a:t>
            </a:r>
            <a:r>
              <a:rPr lang="sk-SK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ostatné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subjekty ústrednej správy – </a:t>
            </a:r>
            <a:r>
              <a:rPr lang="sk-SK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štátne účelové fondy, Slovenský pozemkový fond, verejné vysoké školy a subjekty vedené v Registri organizácií spravovanom Štatistickým úradom SR s identifikovanou právnou formou: „verejnoprávna </a:t>
            </a:r>
            <a:r>
              <a:rPr lang="sk-SK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inštitúcia“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subjekty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územnej samosprávy - </a:t>
            </a:r>
            <a:r>
              <a:rPr lang="sk-SK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obce a vyššie územné celky a nimi zriadené rozpočtové organizácie a príspevkové </a:t>
            </a:r>
            <a:r>
              <a:rPr lang="sk-SK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organizácie</a:t>
            </a:r>
            <a:endParaRPr lang="sk-SK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neziskové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organizácie poskytujúce všeobecne prospešné 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služby</a:t>
            </a:r>
            <a:endParaRPr lang="sk-SK" sz="16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združenia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fyzických a/alebo právnických osôb, ktoré neboli založené za účelom vykonávania hospodárskej 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činnosti</a:t>
            </a:r>
            <a:endParaRPr lang="sk-SK" sz="16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just"/>
            <a:endParaRPr lang="sk-SK" sz="10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273050" algn="just"/>
            <a:r>
              <a:rPr lang="sk-SK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avšak </a:t>
            </a:r>
            <a:r>
              <a:rPr lang="sk-SK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výlučne za predpokladu, že nevykonávajú hospodársku činnosť súvisiacu </a:t>
            </a:r>
            <a:r>
              <a:rPr lang="sk-SK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	s </a:t>
            </a:r>
            <a:r>
              <a:rPr lang="sk-SK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predmetom </a:t>
            </a:r>
            <a:r>
              <a:rPr lang="sk-SK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projektu (v </a:t>
            </a:r>
            <a:r>
              <a:rPr lang="sk-SK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opačnom prípade budú vyššie uvedené typy </a:t>
            </a:r>
            <a:r>
              <a:rPr lang="sk-SK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oprávnených </a:t>
            </a:r>
            <a:r>
              <a:rPr lang="sk-SK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žiadateľov podporené v rámci schémy ŠP </a:t>
            </a:r>
            <a:r>
              <a:rPr lang="sk-SK" sz="1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OZE</a:t>
            </a:r>
            <a:r>
              <a:rPr lang="sk-SK" sz="1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)</a:t>
            </a:r>
          </a:p>
          <a:p>
            <a:endParaRPr lang="sk-SK" sz="16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755576" y="1268760"/>
            <a:ext cx="7920880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buFont typeface="+mj-lt"/>
              <a:buAutoNum type="romanUcPeriod"/>
            </a:pPr>
            <a:r>
              <a:rPr lang="sk-SK" altLang="sk-SK" sz="24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</a:p>
          <a:p>
            <a:pPr algn="l"/>
            <a:endParaRPr lang="sk-SK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Podmienka nebyť dlžníkom na daniach, vedených miestne príslušným daňovým úradom</a:t>
            </a:r>
          </a:p>
          <a:p>
            <a:pPr algn="just"/>
            <a:endParaRPr lang="sk-SK" sz="9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803275" indent="-441325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žiadateľ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 nesmie byť dlžníkom na daniach, t. j. 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nesmie mať daňové nedoplatky po lehote splatnosti dane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 v zmysle daňového poriadku </a:t>
            </a:r>
          </a:p>
          <a:p>
            <a:pPr marL="803275" indent="-441325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s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chválený splátkový kalendár sa nepovažuje za splnenie podmienky</a:t>
            </a:r>
          </a:p>
          <a:p>
            <a:endParaRPr lang="sk-SK" sz="1600" dirty="0"/>
          </a:p>
          <a:p>
            <a:pPr marL="342900" indent="-342900" algn="just">
              <a:buFont typeface="+mj-lt"/>
              <a:buAutoNum type="arabicPeriod" startAt="3"/>
            </a:pPr>
            <a:r>
              <a:rPr lang="sk-SK" sz="2000" b="1" dirty="0">
                <a:solidFill>
                  <a:schemeClr val="accent2"/>
                </a:solidFill>
                <a:latin typeface="Century Gothic" pitchFamily="34" charset="0"/>
              </a:rPr>
              <a:t>Podmienka nebyť dlžníkom poistného na zdravotnom poistení</a:t>
            </a:r>
          </a:p>
          <a:p>
            <a:pPr algn="just"/>
            <a:endParaRPr lang="sk-SK" sz="9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803275" indent="-441325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žiadateľ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nesmie byť dlžníkom poistného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na zdravotnom poistení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v žiadnej zdravotnej poisťovni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poskytujúcej verejné zdravotné poistenie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v 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SR</a:t>
            </a:r>
            <a:endParaRPr lang="sk-SK" sz="1600" b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803275" indent="-441325" algn="just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schválený splátkový </a:t>
            </a: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kalendár (povolenie splátok dlžných súm) </a:t>
            </a: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sa nepovažuje za splnenie podmienky</a:t>
            </a:r>
          </a:p>
          <a:p>
            <a:pPr marL="361950" algn="just"/>
            <a:endParaRPr lang="sk-SK" sz="9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</TotalTime>
  <Words>2308</Words>
  <Application>Microsoft Office PowerPoint</Application>
  <PresentationFormat>Prezentácia na obrazovke (4:3)</PresentationFormat>
  <Paragraphs>604</Paragraphs>
  <Slides>49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49</vt:i4>
      </vt:variant>
    </vt:vector>
  </HeadingPairs>
  <TitlesOfParts>
    <vt:vector size="50" baseType="lpstr">
      <vt:lpstr>Motív Office</vt:lpstr>
      <vt:lpstr>      operačný program  kvalita životného prostrediA     VÝZVA NA PREDKLADANIE ŽIADOSTÍ O POSKYTNUTIE NENÁVRATNÉHO FINANČNÉHO PRÍSPEVKU OPKZP-PO4-SC411-2018-41  10-07-2018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Marya</dc:creator>
  <cp:lastModifiedBy>Rastislav Milošovič</cp:lastModifiedBy>
  <cp:revision>259</cp:revision>
  <cp:lastPrinted>2014-10-23T07:24:07Z</cp:lastPrinted>
  <dcterms:created xsi:type="dcterms:W3CDTF">2014-09-16T10:23:01Z</dcterms:created>
  <dcterms:modified xsi:type="dcterms:W3CDTF">2018-07-10T13:02:05Z</dcterms:modified>
</cp:coreProperties>
</file>