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1"/>
    <p:sldMasterId id="2147483988" r:id="rId2"/>
  </p:sldMasterIdLst>
  <p:notesMasterIdLst>
    <p:notesMasterId r:id="rId19"/>
  </p:notesMasterIdLst>
  <p:handoutMasterIdLst>
    <p:handoutMasterId r:id="rId20"/>
  </p:handoutMasterIdLst>
  <p:sldIdLst>
    <p:sldId id="370" r:id="rId3"/>
    <p:sldId id="375" r:id="rId4"/>
    <p:sldId id="371" r:id="rId5"/>
    <p:sldId id="334" r:id="rId6"/>
    <p:sldId id="335" r:id="rId7"/>
    <p:sldId id="366" r:id="rId8"/>
    <p:sldId id="336" r:id="rId9"/>
    <p:sldId id="376" r:id="rId10"/>
    <p:sldId id="337" r:id="rId11"/>
    <p:sldId id="355" r:id="rId12"/>
    <p:sldId id="341" r:id="rId13"/>
    <p:sldId id="338" r:id="rId14"/>
    <p:sldId id="377" r:id="rId15"/>
    <p:sldId id="339" r:id="rId16"/>
    <p:sldId id="359" r:id="rId17"/>
    <p:sldId id="372" r:id="rId18"/>
  </p:sldIdLst>
  <p:sldSz cx="9144000" cy="6858000" type="screen4x3"/>
  <p:notesSz cx="9144000" cy="6858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3399FF"/>
    <a:srgbClr val="0099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3260" autoAdjust="0"/>
  </p:normalViewPr>
  <p:slideViewPr>
    <p:cSldViewPr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5760687681030151E-2"/>
          <c:y val="7.2992956172449247E-2"/>
          <c:w val="0.89158716940225746"/>
          <c:h val="0.75912589132330477"/>
        </c:manualLayout>
      </c:layout>
      <c:lineChart>
        <c:grouping val="standard"/>
        <c:varyColors val="0"/>
        <c:ser>
          <c:idx val="1"/>
          <c:order val="0"/>
          <c:tx>
            <c:strRef>
              <c:f>'Orientacna trajektoria'!$B$24</c:f>
              <c:strCache>
                <c:ptCount val="1"/>
                <c:pt idx="0">
                  <c:v>Očakávané využívanie OZE</c:v>
                </c:pt>
              </c:strCache>
            </c:strRef>
          </c:tx>
          <c:spPr>
            <a:ln w="12700">
              <a:solidFill>
                <a:srgbClr val="339966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6591155944623489E-2"/>
                  <c:y val="-5.3945858805856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87341175169213E-2"/>
                  <c:y val="-5.912738789438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656028542936372E-2"/>
                  <c:y val="-5.40334976457025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15318230852211434"/>
                  <c:y val="7.1370640713706412E-2"/>
                </c:manualLayout>
              </c:layout>
              <c:tx>
                <c:rich>
                  <a:bodyPr/>
                  <a:lstStyle/>
                  <a:p>
                    <a:r>
                      <a:rPr lang="sk-SK"/>
                      <a:t>9,5%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0.67098166127292336"/>
                  <c:y val="-2.9197080291970802E-2"/>
                </c:manualLayout>
              </c:layout>
              <c:tx>
                <c:rich>
                  <a:bodyPr/>
                  <a:lstStyle/>
                  <a:p>
                    <a:r>
                      <a:rPr lang="sk-SK" b="1"/>
                      <a:t>Cieľ 14 %</a:t>
                    </a:r>
                    <a:endParaRPr lang="en-US" b="1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dLbl>
              <c:idx val="15"/>
              <c:layout>
                <c:manualLayout>
                  <c:x val="-6.4724919093851136E-3"/>
                  <c:y val="-4.5417680454176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'Orientacna trajektoria'!$B$37:$B$52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'Orientacna trajektoria'!$E$37:$E$52</c:f>
              <c:numCache>
                <c:formatCode>General</c:formatCode>
                <c:ptCount val="16"/>
                <c:pt idx="5" formatCode="0.0%">
                  <c:v>9.5000000000000001E-2</c:v>
                </c:pt>
                <c:pt idx="6" formatCode="0.0%">
                  <c:v>9.9000000000000005E-2</c:v>
                </c:pt>
                <c:pt idx="7" formatCode="0.0%">
                  <c:v>0.104</c:v>
                </c:pt>
                <c:pt idx="8" formatCode="0.0%">
                  <c:v>0.11</c:v>
                </c:pt>
                <c:pt idx="9" formatCode="0.0%">
                  <c:v>0.11799999999999999</c:v>
                </c:pt>
                <c:pt idx="10" formatCode="0.0%">
                  <c:v>0.128</c:v>
                </c:pt>
                <c:pt idx="11" formatCode="0.0%">
                  <c:v>0.13300000000000001</c:v>
                </c:pt>
                <c:pt idx="12" formatCode="0.0%">
                  <c:v>0.13900000000000001</c:v>
                </c:pt>
                <c:pt idx="13" formatCode="0.0%">
                  <c:v>0.14599999999999999</c:v>
                </c:pt>
                <c:pt idx="14" formatCode="0.0%">
                  <c:v>0.14899999999999999</c:v>
                </c:pt>
                <c:pt idx="15" formatCode="0.0%">
                  <c:v>0.153</c:v>
                </c:pt>
              </c:numCache>
            </c:numRef>
          </c:val>
          <c:smooth val="0"/>
        </c:ser>
        <c:ser>
          <c:idx val="2"/>
          <c:order val="1"/>
          <c:spPr>
            <a:ln w="25400">
              <a:solidFill>
                <a:srgbClr val="000000"/>
              </a:solidFill>
              <a:prstDash val="lgDash"/>
            </a:ln>
          </c:spPr>
          <c:marker>
            <c:symbol val="none"/>
          </c:marker>
          <c:cat>
            <c:numRef>
              <c:f>'Orientacna trajektoria'!$B$37:$B$52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'Orientacna trajektoria'!$C$37:$C$52</c:f>
              <c:numCache>
                <c:formatCode>0.0%</c:formatCode>
                <c:ptCount val="16"/>
                <c:pt idx="1">
                  <c:v>0.14000000000000001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0.14000000000000001</c:v>
                </c:pt>
                <c:pt idx="6">
                  <c:v>0.14000000000000001</c:v>
                </c:pt>
                <c:pt idx="7">
                  <c:v>0.14000000000000001</c:v>
                </c:pt>
                <c:pt idx="8">
                  <c:v>0.14000000000000001</c:v>
                </c:pt>
                <c:pt idx="9">
                  <c:v>0.14000000000000001</c:v>
                </c:pt>
                <c:pt idx="10">
                  <c:v>0.14000000000000001</c:v>
                </c:pt>
                <c:pt idx="11">
                  <c:v>0.14000000000000001</c:v>
                </c:pt>
                <c:pt idx="12">
                  <c:v>0.14000000000000001</c:v>
                </c:pt>
                <c:pt idx="13">
                  <c:v>0.14000000000000001</c:v>
                </c:pt>
                <c:pt idx="14">
                  <c:v>0.14000000000000001</c:v>
                </c:pt>
                <c:pt idx="15">
                  <c:v>0.14000000000000001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'Orientacna trajektoria'!$F$36</c:f>
              <c:strCache>
                <c:ptCount val="1"/>
                <c:pt idx="0">
                  <c:v>Skutočnosť</c:v>
                </c:pt>
              </c:strCache>
            </c:strRef>
          </c:tx>
          <c:dLbls>
            <c:dLbl>
              <c:idx val="0"/>
              <c:layout>
                <c:manualLayout>
                  <c:x val="-8.6299892125134836E-3"/>
                  <c:y val="-5.190592051905926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12297734627831715"/>
                  <c:y val="-4.21735604217356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252427184466021E-2"/>
                  <c:y val="-4.866180048661800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047464940668825E-2"/>
                  <c:y val="-4.86620559291402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'Orientacna trajektoria'!$F$37:$F$44</c:f>
              <c:numCache>
                <c:formatCode>0.0%</c:formatCode>
                <c:ptCount val="8"/>
                <c:pt idx="0">
                  <c:v>6.7000000000000004E-2</c:v>
                </c:pt>
                <c:pt idx="1">
                  <c:v>7.0000000000000007E-2</c:v>
                </c:pt>
                <c:pt idx="2">
                  <c:v>7.3999999999999996E-2</c:v>
                </c:pt>
                <c:pt idx="3">
                  <c:v>0.09</c:v>
                </c:pt>
                <c:pt idx="4">
                  <c:v>0.10299999999999999</c:v>
                </c:pt>
                <c:pt idx="5">
                  <c:v>0.10299999999999999</c:v>
                </c:pt>
                <c:pt idx="6">
                  <c:v>0.11899999999999999</c:v>
                </c:pt>
                <c:pt idx="7">
                  <c:v>0.11700000000000001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'Orientacna trajektoria'!$D$36</c:f>
              <c:strCache>
                <c:ptCount val="1"/>
                <c:pt idx="0">
                  <c:v>Orientačná trajektória</c:v>
                </c:pt>
              </c:strCache>
            </c:strRef>
          </c:tx>
          <c:dLbls>
            <c:dLbl>
              <c:idx val="6"/>
              <c:layout>
                <c:manualLayout>
                  <c:x val="-1.2944983818770227E-2"/>
                  <c:y val="6.48821452063017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3.4519956850053858E-2"/>
                  <c:y val="4.866154504409570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5.8252427184466021E-2"/>
                  <c:y val="6.48824006488240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dLbl>
              <c:idx val="15"/>
              <c:layout>
                <c:manualLayout>
                  <c:x val="0"/>
                  <c:y val="6.48824006488240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k-SK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'Orientacna trajektoria'!$D$37:$D$52</c:f>
              <c:numCache>
                <c:formatCode>General</c:formatCode>
                <c:ptCount val="16"/>
                <c:pt idx="6" formatCode="0.00%">
                  <c:v>8.2000000000000003E-2</c:v>
                </c:pt>
                <c:pt idx="7" formatCode="0.0%">
                  <c:v>8.1600000000000006E-2</c:v>
                </c:pt>
                <c:pt idx="8" formatCode="0.00%">
                  <c:v>8.8999999999999996E-2</c:v>
                </c:pt>
                <c:pt idx="9" formatCode="0.00%">
                  <c:v>8.8999999999999996E-2</c:v>
                </c:pt>
                <c:pt idx="10" formatCode="0.00%">
                  <c:v>0.1</c:v>
                </c:pt>
                <c:pt idx="11" formatCode="0.0%">
                  <c:v>9.9849999999999994E-2</c:v>
                </c:pt>
                <c:pt idx="12" formatCode="0.00%">
                  <c:v>0.114</c:v>
                </c:pt>
                <c:pt idx="13" formatCode="0.0%">
                  <c:v>0.11445</c:v>
                </c:pt>
                <c:pt idx="14" formatCode="0.00%">
                  <c:v>0.114</c:v>
                </c:pt>
                <c:pt idx="15" formatCode="0.0%">
                  <c:v>0.14000000000000001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113984"/>
        <c:axId val="75115520"/>
      </c:lineChart>
      <c:catAx>
        <c:axId val="7511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7511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1552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751139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134843921208878"/>
          <c:y val="0.91160002809867746"/>
          <c:w val="0.82938936031054378"/>
          <c:h val="5.248066619409796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k-SK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23DF5-D108-4649-B369-C45B41DDBF4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AAE523A-0487-44DC-91B9-1B07156C330F}">
      <dgm:prSet custT="1"/>
      <dgm:spPr/>
      <dgm:t>
        <a:bodyPr/>
        <a:lstStyle/>
        <a:p>
          <a:pPr rtl="0"/>
          <a:r>
            <a:rPr lang="sk-SK" sz="1200" b="1" dirty="0" smtClean="0">
              <a:latin typeface="Arial" pitchFamily="34" charset="0"/>
              <a:cs typeface="Arial" pitchFamily="34" charset="0"/>
            </a:rPr>
            <a:t>vysoká závislosť od dovozu a zabezpečenie spoľahlivosti dodávok</a:t>
          </a:r>
          <a:endParaRPr lang="sk-SK" sz="1200" b="1" dirty="0">
            <a:latin typeface="Arial" pitchFamily="34" charset="0"/>
            <a:cs typeface="Arial" pitchFamily="34" charset="0"/>
          </a:endParaRPr>
        </a:p>
      </dgm:t>
    </dgm:pt>
    <dgm:pt modelId="{2913904E-9F0A-42E7-A6B7-10344793FF5B}" type="parTrans" cxnId="{3AB533A7-572E-4496-AACD-399F7F38875E}">
      <dgm:prSet/>
      <dgm:spPr/>
      <dgm:t>
        <a:bodyPr/>
        <a:lstStyle/>
        <a:p>
          <a:endParaRPr lang="sk-SK"/>
        </a:p>
      </dgm:t>
    </dgm:pt>
    <dgm:pt modelId="{010409F6-8543-495F-B618-9CC2E350E78F}" type="sibTrans" cxnId="{3AB533A7-572E-4496-AACD-399F7F38875E}">
      <dgm:prSet/>
      <dgm:spPr/>
      <dgm:t>
        <a:bodyPr/>
        <a:lstStyle/>
        <a:p>
          <a:endParaRPr lang="sk-SK"/>
        </a:p>
      </dgm:t>
    </dgm:pt>
    <dgm:pt modelId="{932CFB00-5601-4B61-A97F-1C9F89B52A7F}">
      <dgm:prSet custT="1"/>
      <dgm:spPr/>
      <dgm:t>
        <a:bodyPr/>
        <a:lstStyle/>
        <a:p>
          <a:pPr rtl="0"/>
          <a:r>
            <a:rPr lang="sk-SK" sz="1200" b="1" dirty="0" smtClean="0">
              <a:latin typeface="Arial" pitchFamily="34" charset="0"/>
              <a:cs typeface="Arial" pitchFamily="34" charset="0"/>
            </a:rPr>
            <a:t>vysoká energetická náročnosť hospodárstva</a:t>
          </a:r>
          <a:endParaRPr lang="sk-SK" sz="1200" b="1" dirty="0">
            <a:latin typeface="Arial" pitchFamily="34" charset="0"/>
            <a:cs typeface="Arial" pitchFamily="34" charset="0"/>
          </a:endParaRPr>
        </a:p>
      </dgm:t>
    </dgm:pt>
    <dgm:pt modelId="{50743E1B-BBF9-4993-9E93-E08574BDCCE9}" type="parTrans" cxnId="{7A10DBD0-1A13-4088-9494-97C75B6648F3}">
      <dgm:prSet/>
      <dgm:spPr/>
      <dgm:t>
        <a:bodyPr/>
        <a:lstStyle/>
        <a:p>
          <a:endParaRPr lang="sk-SK"/>
        </a:p>
      </dgm:t>
    </dgm:pt>
    <dgm:pt modelId="{DADD5D2C-AD49-4D0A-8F05-D3B63C2893D7}" type="sibTrans" cxnId="{7A10DBD0-1A13-4088-9494-97C75B6648F3}">
      <dgm:prSet/>
      <dgm:spPr/>
      <dgm:t>
        <a:bodyPr/>
        <a:lstStyle/>
        <a:p>
          <a:endParaRPr lang="sk-SK"/>
        </a:p>
      </dgm:t>
    </dgm:pt>
    <dgm:pt modelId="{F53F22F5-1265-41B9-B9EF-CC3CD8F5325F}">
      <dgm:prSet custT="1"/>
      <dgm:spPr/>
      <dgm:t>
        <a:bodyPr/>
        <a:lstStyle/>
        <a:p>
          <a:pPr rtl="0"/>
          <a:r>
            <a:rPr lang="sk-SK" sz="1200" b="1" dirty="0" smtClean="0">
              <a:latin typeface="Arial" pitchFamily="34" charset="0"/>
              <a:cs typeface="Arial" pitchFamily="34" charset="0"/>
            </a:rPr>
            <a:t>využívanie OZE a zvyšovanie energetickej efektívnosti</a:t>
          </a:r>
          <a:endParaRPr lang="sk-SK" sz="1200" b="1" dirty="0">
            <a:latin typeface="Arial" pitchFamily="34" charset="0"/>
            <a:cs typeface="Arial" pitchFamily="34" charset="0"/>
          </a:endParaRPr>
        </a:p>
      </dgm:t>
    </dgm:pt>
    <dgm:pt modelId="{E02FB982-F0BB-4A44-97B8-B80CB5F28C29}" type="parTrans" cxnId="{83C01AD7-C73A-490F-9A7C-D902CA0DC5C2}">
      <dgm:prSet/>
      <dgm:spPr/>
      <dgm:t>
        <a:bodyPr/>
        <a:lstStyle/>
        <a:p>
          <a:endParaRPr lang="sk-SK"/>
        </a:p>
      </dgm:t>
    </dgm:pt>
    <dgm:pt modelId="{4EC9932D-EFB3-4EEE-A207-7F7C65731839}" type="sibTrans" cxnId="{83C01AD7-C73A-490F-9A7C-D902CA0DC5C2}">
      <dgm:prSet/>
      <dgm:spPr/>
      <dgm:t>
        <a:bodyPr/>
        <a:lstStyle/>
        <a:p>
          <a:endParaRPr lang="sk-SK"/>
        </a:p>
      </dgm:t>
    </dgm:pt>
    <dgm:pt modelId="{62D9F759-E276-4727-A3D8-4EAE8AB84232}">
      <dgm:prSet custT="1"/>
      <dgm:spPr/>
      <dgm:t>
        <a:bodyPr/>
        <a:lstStyle/>
        <a:p>
          <a:pPr rtl="0"/>
          <a:r>
            <a:rPr lang="sk-SK" sz="1200" b="1" dirty="0" smtClean="0">
              <a:latin typeface="Arial" pitchFamily="34" charset="0"/>
              <a:cs typeface="Arial" pitchFamily="34" charset="0"/>
            </a:rPr>
            <a:t>nezávislá politika v jadrovej energetike</a:t>
          </a:r>
          <a:endParaRPr lang="sk-SK" sz="1200" b="1" dirty="0">
            <a:latin typeface="Arial" pitchFamily="34" charset="0"/>
            <a:cs typeface="Arial" pitchFamily="34" charset="0"/>
          </a:endParaRPr>
        </a:p>
      </dgm:t>
    </dgm:pt>
    <dgm:pt modelId="{86023053-0F0C-4A7A-81A3-FD524E9B8E40}" type="parTrans" cxnId="{F817FC32-D954-41EF-9DB4-0D960B1F1045}">
      <dgm:prSet/>
      <dgm:spPr/>
      <dgm:t>
        <a:bodyPr/>
        <a:lstStyle/>
        <a:p>
          <a:endParaRPr lang="sk-SK"/>
        </a:p>
      </dgm:t>
    </dgm:pt>
    <dgm:pt modelId="{DC9AEA37-EBEB-44C0-B001-7D395A399481}" type="sibTrans" cxnId="{F817FC32-D954-41EF-9DB4-0D960B1F1045}">
      <dgm:prSet/>
      <dgm:spPr/>
      <dgm:t>
        <a:bodyPr/>
        <a:lstStyle/>
        <a:p>
          <a:endParaRPr lang="sk-SK"/>
        </a:p>
      </dgm:t>
    </dgm:pt>
    <dgm:pt modelId="{056B1E9A-86A7-4B90-8636-510640C5C0C4}">
      <dgm:prSet custT="1"/>
      <dgm:spPr/>
      <dgm:t>
        <a:bodyPr/>
        <a:lstStyle/>
        <a:p>
          <a:pPr rtl="0"/>
          <a:r>
            <a:rPr lang="sk-SK" sz="1200" b="1" dirty="0" smtClean="0">
              <a:latin typeface="Arial" pitchFamily="34" charset="0"/>
              <a:cs typeface="Arial" pitchFamily="34" charset="0"/>
            </a:rPr>
            <a:t>dopad na konkurencieschopnosť hospodárstva</a:t>
          </a:r>
          <a:endParaRPr lang="sk-SK" sz="1200" b="1" dirty="0">
            <a:latin typeface="Arial" pitchFamily="34" charset="0"/>
            <a:cs typeface="Arial" pitchFamily="34" charset="0"/>
          </a:endParaRPr>
        </a:p>
      </dgm:t>
    </dgm:pt>
    <dgm:pt modelId="{205B66CA-D62D-4C3A-9EF1-559F90E9A43A}" type="parTrans" cxnId="{38551FFE-D188-471E-90D3-A2468A52904D}">
      <dgm:prSet/>
      <dgm:spPr/>
      <dgm:t>
        <a:bodyPr/>
        <a:lstStyle/>
        <a:p>
          <a:endParaRPr lang="sk-SK"/>
        </a:p>
      </dgm:t>
    </dgm:pt>
    <dgm:pt modelId="{C51DFBED-81BC-42FE-A12A-688374560030}" type="sibTrans" cxnId="{38551FFE-D188-471E-90D3-A2468A52904D}">
      <dgm:prSet/>
      <dgm:spPr/>
      <dgm:t>
        <a:bodyPr/>
        <a:lstStyle/>
        <a:p>
          <a:endParaRPr lang="sk-SK"/>
        </a:p>
      </dgm:t>
    </dgm:pt>
    <dgm:pt modelId="{5ABCA543-73F3-414E-BDD3-39CA334C0116}">
      <dgm:prSet custT="1"/>
      <dgm:spPr/>
      <dgm:t>
        <a:bodyPr/>
        <a:lstStyle/>
        <a:p>
          <a:pPr rtl="0"/>
          <a:r>
            <a:rPr lang="sk-SK" sz="1200" b="1" dirty="0" smtClean="0">
              <a:latin typeface="Arial" pitchFamily="34" charset="0"/>
              <a:cs typeface="Arial" pitchFamily="34" charset="0"/>
            </a:rPr>
            <a:t>zmena klímy a jej dôsledky</a:t>
          </a:r>
          <a:endParaRPr lang="sk-SK" sz="1200" b="1" dirty="0">
            <a:latin typeface="Arial" pitchFamily="34" charset="0"/>
            <a:cs typeface="Arial" pitchFamily="34" charset="0"/>
          </a:endParaRPr>
        </a:p>
      </dgm:t>
    </dgm:pt>
    <dgm:pt modelId="{84D13071-60EF-4361-8254-1C390D6CA5A3}" type="parTrans" cxnId="{52278BFE-9FF8-4105-9E21-97B211FF2F23}">
      <dgm:prSet/>
      <dgm:spPr/>
      <dgm:t>
        <a:bodyPr/>
        <a:lstStyle/>
        <a:p>
          <a:endParaRPr lang="sk-SK"/>
        </a:p>
      </dgm:t>
    </dgm:pt>
    <dgm:pt modelId="{AC7A211C-099A-4D82-9908-F7420500E2FC}" type="sibTrans" cxnId="{52278BFE-9FF8-4105-9E21-97B211FF2F23}">
      <dgm:prSet/>
      <dgm:spPr/>
      <dgm:t>
        <a:bodyPr/>
        <a:lstStyle/>
        <a:p>
          <a:endParaRPr lang="sk-SK"/>
        </a:p>
      </dgm:t>
    </dgm:pt>
    <dgm:pt modelId="{608260BD-13FD-4ECB-8E5E-EB9ADDBDFAB8}">
      <dgm:prSet custT="1"/>
      <dgm:spPr/>
      <dgm:t>
        <a:bodyPr/>
        <a:lstStyle/>
        <a:p>
          <a:pPr rtl="0"/>
          <a:r>
            <a:rPr lang="sk-SK" sz="1200" b="1" dirty="0" smtClean="0">
              <a:latin typeface="Arial" pitchFamily="34" charset="0"/>
              <a:cs typeface="Arial" pitchFamily="34" charset="0"/>
            </a:rPr>
            <a:t>hospodárska a finančná kríza </a:t>
          </a:r>
          <a:endParaRPr lang="sk-SK" sz="1200" b="1" dirty="0">
            <a:latin typeface="Arial" pitchFamily="34" charset="0"/>
            <a:cs typeface="Arial" pitchFamily="34" charset="0"/>
          </a:endParaRPr>
        </a:p>
      </dgm:t>
    </dgm:pt>
    <dgm:pt modelId="{12754B56-0669-4E23-B163-0C7AA8AFB6BC}" type="parTrans" cxnId="{24BCF8A9-09E8-4FEF-B9BD-B34DFA9DFFED}">
      <dgm:prSet/>
      <dgm:spPr/>
      <dgm:t>
        <a:bodyPr/>
        <a:lstStyle/>
        <a:p>
          <a:endParaRPr lang="sk-SK"/>
        </a:p>
      </dgm:t>
    </dgm:pt>
    <dgm:pt modelId="{71A70115-4B15-416F-99D5-597678EA1638}" type="sibTrans" cxnId="{24BCF8A9-09E8-4FEF-B9BD-B34DFA9DFFED}">
      <dgm:prSet/>
      <dgm:spPr/>
      <dgm:t>
        <a:bodyPr/>
        <a:lstStyle/>
        <a:p>
          <a:endParaRPr lang="sk-SK"/>
        </a:p>
      </dgm:t>
    </dgm:pt>
    <dgm:pt modelId="{F9F92B24-83EA-49D4-BCFD-37CB88BDD2DE}" type="pres">
      <dgm:prSet presAssocID="{33723DF5-D108-4649-B369-C45B41DDBF4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66B3928B-2AB8-44C5-AF35-4D8D834ECEAC}" type="pres">
      <dgm:prSet presAssocID="{AAAE523A-0487-44DC-91B9-1B07156C330F}" presName="circ1" presStyleLbl="vennNode1" presStyleIdx="0" presStyleCnt="7"/>
      <dgm:spPr/>
    </dgm:pt>
    <dgm:pt modelId="{91EA189F-B89C-4AD4-A9F3-12294012B83A}" type="pres">
      <dgm:prSet presAssocID="{AAAE523A-0487-44DC-91B9-1B07156C330F}" presName="circ1Tx" presStyleLbl="revTx" presStyleIdx="0" presStyleCnt="0" custScaleX="2098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2DB3A5A-5D02-4E33-B922-2D46481FD3B6}" type="pres">
      <dgm:prSet presAssocID="{932CFB00-5601-4B61-A97F-1C9F89B52A7F}" presName="circ2" presStyleLbl="vennNode1" presStyleIdx="1" presStyleCnt="7"/>
      <dgm:spPr/>
    </dgm:pt>
    <dgm:pt modelId="{22CFA73F-7D2E-4989-A7A0-78368C9BB449}" type="pres">
      <dgm:prSet presAssocID="{932CFB00-5601-4B61-A97F-1C9F89B52A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D5C8596-741D-4B80-8B58-827E40A62A14}" type="pres">
      <dgm:prSet presAssocID="{F53F22F5-1265-41B9-B9EF-CC3CD8F5325F}" presName="circ3" presStyleLbl="vennNode1" presStyleIdx="2" presStyleCnt="7"/>
      <dgm:spPr/>
    </dgm:pt>
    <dgm:pt modelId="{D76156D7-30AB-418A-AB97-93977C3AA107}" type="pres">
      <dgm:prSet presAssocID="{F53F22F5-1265-41B9-B9EF-CC3CD8F5325F}" presName="circ3Tx" presStyleLbl="revTx" presStyleIdx="0" presStyleCnt="0" custScaleX="149175" custLinFactNeighborX="25674" custLinFactNeighborY="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B355239-713A-4B8D-81C7-823A209F9C84}" type="pres">
      <dgm:prSet presAssocID="{62D9F759-E276-4727-A3D8-4EAE8AB84232}" presName="circ4" presStyleLbl="vennNode1" presStyleIdx="3" presStyleCnt="7"/>
      <dgm:spPr/>
    </dgm:pt>
    <dgm:pt modelId="{F9E7153D-4C05-4D26-8D7A-6E9E2D2035B6}" type="pres">
      <dgm:prSet presAssocID="{62D9F759-E276-4727-A3D8-4EAE8AB8423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64829F1-2BD0-4C6A-BD38-12B778FE2E05}" type="pres">
      <dgm:prSet presAssocID="{056B1E9A-86A7-4B90-8636-510640C5C0C4}" presName="circ5" presStyleLbl="vennNode1" presStyleIdx="4" presStyleCnt="7"/>
      <dgm:spPr/>
    </dgm:pt>
    <dgm:pt modelId="{D064317B-77B1-4EBC-B63A-E8640E141E47}" type="pres">
      <dgm:prSet presAssocID="{056B1E9A-86A7-4B90-8636-510640C5C0C4}" presName="circ5Tx" presStyleLbl="revTx" presStyleIdx="0" presStyleCnt="0" custScaleX="1271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C4C77B-372F-44C1-87F6-3BC988BE505C}" type="pres">
      <dgm:prSet presAssocID="{5ABCA543-73F3-414E-BDD3-39CA334C0116}" presName="circ6" presStyleLbl="vennNode1" presStyleIdx="5" presStyleCnt="7"/>
      <dgm:spPr/>
    </dgm:pt>
    <dgm:pt modelId="{FF243439-1E49-4A9F-9DC1-509DE8F67020}" type="pres">
      <dgm:prSet presAssocID="{5ABCA543-73F3-414E-BDD3-39CA334C011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5002D6B-5A4C-43DD-8FA6-C59A80C333A0}" type="pres">
      <dgm:prSet presAssocID="{608260BD-13FD-4ECB-8E5E-EB9ADDBDFAB8}" presName="circ7" presStyleLbl="vennNode1" presStyleIdx="6" presStyleCnt="7"/>
      <dgm:spPr/>
    </dgm:pt>
    <dgm:pt modelId="{6E49DDCB-C69C-4186-B7DF-198EEED9786B}" type="pres">
      <dgm:prSet presAssocID="{608260BD-13FD-4ECB-8E5E-EB9ADDBDFAB8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B0CB70F-3C9B-491B-831D-972A9DD5BF0B}" type="presOf" srcId="{608260BD-13FD-4ECB-8E5E-EB9ADDBDFAB8}" destId="{6E49DDCB-C69C-4186-B7DF-198EEED9786B}" srcOrd="0" destOrd="0" presId="urn:microsoft.com/office/officeart/2005/8/layout/venn1"/>
    <dgm:cxn modelId="{948965F4-C5B7-4636-8DE3-04258E23A4D5}" type="presOf" srcId="{F53F22F5-1265-41B9-B9EF-CC3CD8F5325F}" destId="{D76156D7-30AB-418A-AB97-93977C3AA107}" srcOrd="0" destOrd="0" presId="urn:microsoft.com/office/officeart/2005/8/layout/venn1"/>
    <dgm:cxn modelId="{24BCF8A9-09E8-4FEF-B9BD-B34DFA9DFFED}" srcId="{33723DF5-D108-4649-B369-C45B41DDBF48}" destId="{608260BD-13FD-4ECB-8E5E-EB9ADDBDFAB8}" srcOrd="6" destOrd="0" parTransId="{12754B56-0669-4E23-B163-0C7AA8AFB6BC}" sibTransId="{71A70115-4B15-416F-99D5-597678EA1638}"/>
    <dgm:cxn modelId="{D101A51D-C75F-4359-88DC-4CBA77876A9D}" type="presOf" srcId="{056B1E9A-86A7-4B90-8636-510640C5C0C4}" destId="{D064317B-77B1-4EBC-B63A-E8640E141E47}" srcOrd="0" destOrd="0" presId="urn:microsoft.com/office/officeart/2005/8/layout/venn1"/>
    <dgm:cxn modelId="{83C01AD7-C73A-490F-9A7C-D902CA0DC5C2}" srcId="{33723DF5-D108-4649-B369-C45B41DDBF48}" destId="{F53F22F5-1265-41B9-B9EF-CC3CD8F5325F}" srcOrd="2" destOrd="0" parTransId="{E02FB982-F0BB-4A44-97B8-B80CB5F28C29}" sibTransId="{4EC9932D-EFB3-4EEE-A207-7F7C65731839}"/>
    <dgm:cxn modelId="{A0C9C341-5009-4191-B502-F6D3E20ACF33}" type="presOf" srcId="{33723DF5-D108-4649-B369-C45B41DDBF48}" destId="{F9F92B24-83EA-49D4-BCFD-37CB88BDD2DE}" srcOrd="0" destOrd="0" presId="urn:microsoft.com/office/officeart/2005/8/layout/venn1"/>
    <dgm:cxn modelId="{F817FC32-D954-41EF-9DB4-0D960B1F1045}" srcId="{33723DF5-D108-4649-B369-C45B41DDBF48}" destId="{62D9F759-E276-4727-A3D8-4EAE8AB84232}" srcOrd="3" destOrd="0" parTransId="{86023053-0F0C-4A7A-81A3-FD524E9B8E40}" sibTransId="{DC9AEA37-EBEB-44C0-B001-7D395A399481}"/>
    <dgm:cxn modelId="{7A10DBD0-1A13-4088-9494-97C75B6648F3}" srcId="{33723DF5-D108-4649-B369-C45B41DDBF48}" destId="{932CFB00-5601-4B61-A97F-1C9F89B52A7F}" srcOrd="1" destOrd="0" parTransId="{50743E1B-BBF9-4993-9E93-E08574BDCCE9}" sibTransId="{DADD5D2C-AD49-4D0A-8F05-D3B63C2893D7}"/>
    <dgm:cxn modelId="{3B8585BA-A13A-4282-B4F6-82790A13A009}" type="presOf" srcId="{5ABCA543-73F3-414E-BDD3-39CA334C0116}" destId="{FF243439-1E49-4A9F-9DC1-509DE8F67020}" srcOrd="0" destOrd="0" presId="urn:microsoft.com/office/officeart/2005/8/layout/venn1"/>
    <dgm:cxn modelId="{3AB533A7-572E-4496-AACD-399F7F38875E}" srcId="{33723DF5-D108-4649-B369-C45B41DDBF48}" destId="{AAAE523A-0487-44DC-91B9-1B07156C330F}" srcOrd="0" destOrd="0" parTransId="{2913904E-9F0A-42E7-A6B7-10344793FF5B}" sibTransId="{010409F6-8543-495F-B618-9CC2E350E78F}"/>
    <dgm:cxn modelId="{745DE4DE-C6BC-4A95-B5F0-BF47950F2291}" type="presOf" srcId="{932CFB00-5601-4B61-A97F-1C9F89B52A7F}" destId="{22CFA73F-7D2E-4989-A7A0-78368C9BB449}" srcOrd="0" destOrd="0" presId="urn:microsoft.com/office/officeart/2005/8/layout/venn1"/>
    <dgm:cxn modelId="{B5D3B22D-1183-42CD-B7DB-8C4AE4324932}" type="presOf" srcId="{62D9F759-E276-4727-A3D8-4EAE8AB84232}" destId="{F9E7153D-4C05-4D26-8D7A-6E9E2D2035B6}" srcOrd="0" destOrd="0" presId="urn:microsoft.com/office/officeart/2005/8/layout/venn1"/>
    <dgm:cxn modelId="{52278BFE-9FF8-4105-9E21-97B211FF2F23}" srcId="{33723DF5-D108-4649-B369-C45B41DDBF48}" destId="{5ABCA543-73F3-414E-BDD3-39CA334C0116}" srcOrd="5" destOrd="0" parTransId="{84D13071-60EF-4361-8254-1C390D6CA5A3}" sibTransId="{AC7A211C-099A-4D82-9908-F7420500E2FC}"/>
    <dgm:cxn modelId="{DB4454B7-3EDD-4DD0-B0E6-8D71E8E52557}" type="presOf" srcId="{AAAE523A-0487-44DC-91B9-1B07156C330F}" destId="{91EA189F-B89C-4AD4-A9F3-12294012B83A}" srcOrd="0" destOrd="0" presId="urn:microsoft.com/office/officeart/2005/8/layout/venn1"/>
    <dgm:cxn modelId="{38551FFE-D188-471E-90D3-A2468A52904D}" srcId="{33723DF5-D108-4649-B369-C45B41DDBF48}" destId="{056B1E9A-86A7-4B90-8636-510640C5C0C4}" srcOrd="4" destOrd="0" parTransId="{205B66CA-D62D-4C3A-9EF1-559F90E9A43A}" sibTransId="{C51DFBED-81BC-42FE-A12A-688374560030}"/>
    <dgm:cxn modelId="{491EF488-CD6A-41B6-A7F7-BFEA31089064}" type="presParOf" srcId="{F9F92B24-83EA-49D4-BCFD-37CB88BDD2DE}" destId="{66B3928B-2AB8-44C5-AF35-4D8D834ECEAC}" srcOrd="0" destOrd="0" presId="urn:microsoft.com/office/officeart/2005/8/layout/venn1"/>
    <dgm:cxn modelId="{0884A95D-C56E-4FC9-88FB-C90A44FE875C}" type="presParOf" srcId="{F9F92B24-83EA-49D4-BCFD-37CB88BDD2DE}" destId="{91EA189F-B89C-4AD4-A9F3-12294012B83A}" srcOrd="1" destOrd="0" presId="urn:microsoft.com/office/officeart/2005/8/layout/venn1"/>
    <dgm:cxn modelId="{DBE40388-A6A0-4DF5-94D8-C72944AA596A}" type="presParOf" srcId="{F9F92B24-83EA-49D4-BCFD-37CB88BDD2DE}" destId="{62DB3A5A-5D02-4E33-B922-2D46481FD3B6}" srcOrd="2" destOrd="0" presId="urn:microsoft.com/office/officeart/2005/8/layout/venn1"/>
    <dgm:cxn modelId="{D3413AA8-38ED-4FDF-A57C-3C1D83957A31}" type="presParOf" srcId="{F9F92B24-83EA-49D4-BCFD-37CB88BDD2DE}" destId="{22CFA73F-7D2E-4989-A7A0-78368C9BB449}" srcOrd="3" destOrd="0" presId="urn:microsoft.com/office/officeart/2005/8/layout/venn1"/>
    <dgm:cxn modelId="{1988289B-4C2F-46FD-B60D-4603C3C79FF6}" type="presParOf" srcId="{F9F92B24-83EA-49D4-BCFD-37CB88BDD2DE}" destId="{BD5C8596-741D-4B80-8B58-827E40A62A14}" srcOrd="4" destOrd="0" presId="urn:microsoft.com/office/officeart/2005/8/layout/venn1"/>
    <dgm:cxn modelId="{CAF34AA8-6715-4443-A162-4C7A7D4E5953}" type="presParOf" srcId="{F9F92B24-83EA-49D4-BCFD-37CB88BDD2DE}" destId="{D76156D7-30AB-418A-AB97-93977C3AA107}" srcOrd="5" destOrd="0" presId="urn:microsoft.com/office/officeart/2005/8/layout/venn1"/>
    <dgm:cxn modelId="{501858C8-4944-482E-B727-6104B60042B4}" type="presParOf" srcId="{F9F92B24-83EA-49D4-BCFD-37CB88BDD2DE}" destId="{6B355239-713A-4B8D-81C7-823A209F9C84}" srcOrd="6" destOrd="0" presId="urn:microsoft.com/office/officeart/2005/8/layout/venn1"/>
    <dgm:cxn modelId="{AB2371D8-761F-4E98-A5E4-C4B783B5525C}" type="presParOf" srcId="{F9F92B24-83EA-49D4-BCFD-37CB88BDD2DE}" destId="{F9E7153D-4C05-4D26-8D7A-6E9E2D2035B6}" srcOrd="7" destOrd="0" presId="urn:microsoft.com/office/officeart/2005/8/layout/venn1"/>
    <dgm:cxn modelId="{CC1EEDEE-A46E-4D79-8331-8090A92C0921}" type="presParOf" srcId="{F9F92B24-83EA-49D4-BCFD-37CB88BDD2DE}" destId="{564829F1-2BD0-4C6A-BD38-12B778FE2E05}" srcOrd="8" destOrd="0" presId="urn:microsoft.com/office/officeart/2005/8/layout/venn1"/>
    <dgm:cxn modelId="{ABF45C84-7B3C-47D9-8412-6CA82F6C2AB1}" type="presParOf" srcId="{F9F92B24-83EA-49D4-BCFD-37CB88BDD2DE}" destId="{D064317B-77B1-4EBC-B63A-E8640E141E47}" srcOrd="9" destOrd="0" presId="urn:microsoft.com/office/officeart/2005/8/layout/venn1"/>
    <dgm:cxn modelId="{11D7BEB5-1870-42AF-BA9E-8634DC4D965C}" type="presParOf" srcId="{F9F92B24-83EA-49D4-BCFD-37CB88BDD2DE}" destId="{8EC4C77B-372F-44C1-87F6-3BC988BE505C}" srcOrd="10" destOrd="0" presId="urn:microsoft.com/office/officeart/2005/8/layout/venn1"/>
    <dgm:cxn modelId="{575975CF-D704-4090-A6E1-4B5D38686AB2}" type="presParOf" srcId="{F9F92B24-83EA-49D4-BCFD-37CB88BDD2DE}" destId="{FF243439-1E49-4A9F-9DC1-509DE8F67020}" srcOrd="11" destOrd="0" presId="urn:microsoft.com/office/officeart/2005/8/layout/venn1"/>
    <dgm:cxn modelId="{F8B3CF63-485F-4262-8CFB-FE6E6F682B66}" type="presParOf" srcId="{F9F92B24-83EA-49D4-BCFD-37CB88BDD2DE}" destId="{05002D6B-5A4C-43DD-8FA6-C59A80C333A0}" srcOrd="12" destOrd="0" presId="urn:microsoft.com/office/officeart/2005/8/layout/venn1"/>
    <dgm:cxn modelId="{1CE45A1E-932B-43B6-863A-A18086D7141F}" type="presParOf" srcId="{F9F92B24-83EA-49D4-BCFD-37CB88BDD2DE}" destId="{6E49DDCB-C69C-4186-B7DF-198EEED9786B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3928B-2AB8-44C5-AF35-4D8D834ECEAC}">
      <dsp:nvSpPr>
        <dsp:cNvPr id="0" name=""/>
        <dsp:cNvSpPr/>
      </dsp:nvSpPr>
      <dsp:spPr>
        <a:xfrm>
          <a:off x="3166905" y="1173327"/>
          <a:ext cx="1503112" cy="1503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1EA189F-B89C-4AD4-A9F3-12294012B83A}">
      <dsp:nvSpPr>
        <dsp:cNvPr id="0" name=""/>
        <dsp:cNvSpPr/>
      </dsp:nvSpPr>
      <dsp:spPr>
        <a:xfrm>
          <a:off x="2111201" y="0"/>
          <a:ext cx="3614521" cy="9217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" pitchFamily="34" charset="0"/>
              <a:cs typeface="Arial" pitchFamily="34" charset="0"/>
            </a:rPr>
            <a:t>vysoká závislosť od dovozu a zabezpečenie spoľahlivosti dodávok</a:t>
          </a:r>
          <a:endParaRPr lang="sk-SK" sz="1200" b="1" kern="1200" dirty="0">
            <a:latin typeface="Arial" pitchFamily="34" charset="0"/>
            <a:cs typeface="Arial" pitchFamily="34" charset="0"/>
          </a:endParaRPr>
        </a:p>
      </dsp:txBody>
      <dsp:txXfrm>
        <a:off x="2111201" y="0"/>
        <a:ext cx="3614521" cy="921702"/>
      </dsp:txXfrm>
    </dsp:sp>
    <dsp:sp modelId="{62DB3A5A-5D02-4E33-B922-2D46481FD3B6}">
      <dsp:nvSpPr>
        <dsp:cNvPr id="0" name=""/>
        <dsp:cNvSpPr/>
      </dsp:nvSpPr>
      <dsp:spPr>
        <a:xfrm>
          <a:off x="3607818" y="1385318"/>
          <a:ext cx="1503112" cy="1503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2CFA73F-7D2E-4989-A7A0-78368C9BB449}">
      <dsp:nvSpPr>
        <dsp:cNvPr id="0" name=""/>
        <dsp:cNvSpPr/>
      </dsp:nvSpPr>
      <dsp:spPr>
        <a:xfrm>
          <a:off x="5296314" y="875617"/>
          <a:ext cx="1628371" cy="10138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" pitchFamily="34" charset="0"/>
              <a:cs typeface="Arial" pitchFamily="34" charset="0"/>
            </a:rPr>
            <a:t>vysoká energetická náročnosť hospodárstva</a:t>
          </a:r>
          <a:endParaRPr lang="sk-SK" sz="1200" b="1" kern="1200" dirty="0">
            <a:latin typeface="Arial" pitchFamily="34" charset="0"/>
            <a:cs typeface="Arial" pitchFamily="34" charset="0"/>
          </a:endParaRPr>
        </a:p>
      </dsp:txBody>
      <dsp:txXfrm>
        <a:off x="5296314" y="875617"/>
        <a:ext cx="1628371" cy="1013872"/>
      </dsp:txXfrm>
    </dsp:sp>
    <dsp:sp modelId="{BD5C8596-741D-4B80-8B58-827E40A62A14}">
      <dsp:nvSpPr>
        <dsp:cNvPr id="0" name=""/>
        <dsp:cNvSpPr/>
      </dsp:nvSpPr>
      <dsp:spPr>
        <a:xfrm>
          <a:off x="3716167" y="1862299"/>
          <a:ext cx="1503112" cy="1503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76156D7-30AB-418A-AB97-93977C3AA107}">
      <dsp:nvSpPr>
        <dsp:cNvPr id="0" name=""/>
        <dsp:cNvSpPr/>
      </dsp:nvSpPr>
      <dsp:spPr>
        <a:xfrm>
          <a:off x="5470240" y="2168708"/>
          <a:ext cx="2382409" cy="10830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" pitchFamily="34" charset="0"/>
              <a:cs typeface="Arial" pitchFamily="34" charset="0"/>
            </a:rPr>
            <a:t>využívanie OZE a zvyšovanie energetickej efektívnosti</a:t>
          </a:r>
          <a:endParaRPr lang="sk-SK" sz="1200" b="1" kern="1200" dirty="0">
            <a:latin typeface="Arial" pitchFamily="34" charset="0"/>
            <a:cs typeface="Arial" pitchFamily="34" charset="0"/>
          </a:endParaRPr>
        </a:p>
      </dsp:txBody>
      <dsp:txXfrm>
        <a:off x="5470240" y="2168708"/>
        <a:ext cx="2382409" cy="1083000"/>
      </dsp:txXfrm>
    </dsp:sp>
    <dsp:sp modelId="{6B355239-713A-4B8D-81C7-823A209F9C84}">
      <dsp:nvSpPr>
        <dsp:cNvPr id="0" name=""/>
        <dsp:cNvSpPr/>
      </dsp:nvSpPr>
      <dsp:spPr>
        <a:xfrm>
          <a:off x="3411161" y="2244806"/>
          <a:ext cx="1503112" cy="1503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9E7153D-4C05-4D26-8D7A-6E9E2D2035B6}">
      <dsp:nvSpPr>
        <dsp:cNvPr id="0" name=""/>
        <dsp:cNvSpPr/>
      </dsp:nvSpPr>
      <dsp:spPr>
        <a:xfrm>
          <a:off x="4763962" y="3617681"/>
          <a:ext cx="1722316" cy="9908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" pitchFamily="34" charset="0"/>
              <a:cs typeface="Arial" pitchFamily="34" charset="0"/>
            </a:rPr>
            <a:t>nezávislá politika v jadrovej energetike</a:t>
          </a:r>
          <a:endParaRPr lang="sk-SK" sz="1200" b="1" kern="1200" dirty="0">
            <a:latin typeface="Arial" pitchFamily="34" charset="0"/>
            <a:cs typeface="Arial" pitchFamily="34" charset="0"/>
          </a:endParaRPr>
        </a:p>
      </dsp:txBody>
      <dsp:txXfrm>
        <a:off x="4763962" y="3617681"/>
        <a:ext cx="1722316" cy="990830"/>
      </dsp:txXfrm>
    </dsp:sp>
    <dsp:sp modelId="{564829F1-2BD0-4C6A-BD38-12B778FE2E05}">
      <dsp:nvSpPr>
        <dsp:cNvPr id="0" name=""/>
        <dsp:cNvSpPr/>
      </dsp:nvSpPr>
      <dsp:spPr>
        <a:xfrm>
          <a:off x="2922649" y="2244806"/>
          <a:ext cx="1503112" cy="1503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064317B-77B1-4EBC-B63A-E8640E141E47}">
      <dsp:nvSpPr>
        <dsp:cNvPr id="0" name=""/>
        <dsp:cNvSpPr/>
      </dsp:nvSpPr>
      <dsp:spPr>
        <a:xfrm>
          <a:off x="1117210" y="3617681"/>
          <a:ext cx="2189184" cy="9908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" pitchFamily="34" charset="0"/>
              <a:cs typeface="Arial" pitchFamily="34" charset="0"/>
            </a:rPr>
            <a:t>dopad na konkurencieschopnosť hospodárstva</a:t>
          </a:r>
          <a:endParaRPr lang="sk-SK" sz="1200" b="1" kern="1200" dirty="0">
            <a:latin typeface="Arial" pitchFamily="34" charset="0"/>
            <a:cs typeface="Arial" pitchFamily="34" charset="0"/>
          </a:endParaRPr>
        </a:p>
      </dsp:txBody>
      <dsp:txXfrm>
        <a:off x="1117210" y="3617681"/>
        <a:ext cx="2189184" cy="990830"/>
      </dsp:txXfrm>
    </dsp:sp>
    <dsp:sp modelId="{8EC4C77B-372F-44C1-87F6-3BC988BE505C}">
      <dsp:nvSpPr>
        <dsp:cNvPr id="0" name=""/>
        <dsp:cNvSpPr/>
      </dsp:nvSpPr>
      <dsp:spPr>
        <a:xfrm>
          <a:off x="2617643" y="1862299"/>
          <a:ext cx="1503112" cy="1503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F243439-1E49-4A9F-9DC1-509DE8F67020}">
      <dsp:nvSpPr>
        <dsp:cNvPr id="0" name=""/>
        <dsp:cNvSpPr/>
      </dsp:nvSpPr>
      <dsp:spPr>
        <a:xfrm>
          <a:off x="786977" y="2166000"/>
          <a:ext cx="1597056" cy="10830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" pitchFamily="34" charset="0"/>
              <a:cs typeface="Arial" pitchFamily="34" charset="0"/>
            </a:rPr>
            <a:t>zmena klímy a jej dôsledky</a:t>
          </a:r>
          <a:endParaRPr lang="sk-SK" sz="1200" b="1" kern="1200" dirty="0">
            <a:latin typeface="Arial" pitchFamily="34" charset="0"/>
            <a:cs typeface="Arial" pitchFamily="34" charset="0"/>
          </a:endParaRPr>
        </a:p>
      </dsp:txBody>
      <dsp:txXfrm>
        <a:off x="786977" y="2166000"/>
        <a:ext cx="1597056" cy="1083000"/>
      </dsp:txXfrm>
    </dsp:sp>
    <dsp:sp modelId="{05002D6B-5A4C-43DD-8FA6-C59A80C333A0}">
      <dsp:nvSpPr>
        <dsp:cNvPr id="0" name=""/>
        <dsp:cNvSpPr/>
      </dsp:nvSpPr>
      <dsp:spPr>
        <a:xfrm>
          <a:off x="2725992" y="1385318"/>
          <a:ext cx="1503112" cy="1503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E49DDCB-C69C-4186-B7DF-198EEED9786B}">
      <dsp:nvSpPr>
        <dsp:cNvPr id="0" name=""/>
        <dsp:cNvSpPr/>
      </dsp:nvSpPr>
      <dsp:spPr>
        <a:xfrm>
          <a:off x="912237" y="875617"/>
          <a:ext cx="1628371" cy="10138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" pitchFamily="34" charset="0"/>
              <a:cs typeface="Arial" pitchFamily="34" charset="0"/>
            </a:rPr>
            <a:t>hospodárska a finančná kríza </a:t>
          </a:r>
          <a:endParaRPr lang="sk-SK" sz="1200" b="1" kern="1200" dirty="0">
            <a:latin typeface="Arial" pitchFamily="34" charset="0"/>
            <a:cs typeface="Arial" pitchFamily="34" charset="0"/>
          </a:endParaRPr>
        </a:p>
      </dsp:txBody>
      <dsp:txXfrm>
        <a:off x="912237" y="875617"/>
        <a:ext cx="1628371" cy="1013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BDA473-82F7-4706-AD47-08EB4050D9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664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66A9980-E610-44D2-A6D9-52BBAF1E438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4807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7326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A9980-E610-44D2-A6D9-52BBAF1E4383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753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sk-SK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sk-SK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271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noProof="0" dirty="0" smtClean="0"/>
              <a:t>Upravte štýly predlohy textu</a:t>
            </a:r>
          </a:p>
        </p:txBody>
      </p:sp>
      <p:sp>
        <p:nvSpPr>
          <p:cNvPr id="271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sk-SK" noProof="0" dirty="0" smtClean="0"/>
              <a:t>Upravte štýl predlohy podnadpisov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1A16-4577-4AF0-8069-FC8C28E2349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872203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6CE3-6861-4E4A-A58F-E5CD7E48C9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551682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94595-EC33-4A5A-97EC-94FA0B89862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91703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61A16-4577-4AF0-8069-FC8C28E2349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7528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508A5-62A3-4127-8C4B-F138C7A37DD8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2638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B8796-622C-462C-8E20-8D464D65A51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1121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11. Septembra 2013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Zavádzanie inteligentných meracích systémov v elektroenergetike SR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63A69-750A-4E5A-92FC-36EC0852105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0651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38197-6F4B-4EA2-BFDC-2F7AA9FEDD9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8648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ADD19-A63B-4736-8ADC-BD8A01DF9F9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712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0A843-D9CF-4D42-9426-024AAF42847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585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03737-0ED3-43AD-A823-767B3D69B591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0697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/>
              </a:gs>
              <a:gs pos="89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>
            <a:lvl1pPr>
              <a:defRPr sz="3800" b="1" i="0" baseline="0">
                <a:solidFill>
                  <a:srgbClr val="0070C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>
                <a:solidFill>
                  <a:srgbClr val="0070C0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 baseline="0"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 baseline="0">
                <a:solidFill>
                  <a:srgbClr val="0070C0"/>
                </a:solidFill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4E4508A5-62A3-4127-8C4B-F138C7A37DD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3420453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7377-E5E8-487B-A2AD-398566003146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504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96CE3-6861-4E4A-A58F-E5CD7E48C96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47359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94595-EC33-4A5A-97EC-94FA0B89862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1159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8796-622C-462C-8E20-8D464D65A5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852296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/>
              <a:t>Zavádzanie inteligentných meracích systémov v elektroenergetike SR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3A69-750A-4E5A-92FC-36EC085210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37288"/>
            <a:ext cx="2133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11. Septembra 2013</a:t>
            </a:r>
          </a:p>
        </p:txBody>
      </p:sp>
    </p:spTree>
    <p:extLst>
      <p:ext uri="{BB962C8B-B14F-4D97-AF65-F5344CB8AC3E}">
        <p14:creationId xmlns:p14="http://schemas.microsoft.com/office/powerpoint/2010/main" val="158083082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38197-6F4B-4EA2-BFDC-2F7AA9FEDD9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67261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ADD19-A63B-4736-8ADC-BD8A01DF9F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575424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A843-D9CF-4D42-9426-024AAF4284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855351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AE103737-0ED3-43AD-A823-767B3D69B59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502914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7377-E5E8-487B-A2AD-3985660031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48936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994BDF66-CF97-44D2-A841-DAB4E25B0D0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sk-SK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sk-SK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solidFill>
              <a:srgbClr val="0070C0">
                <a:alpha val="25098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270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77" r:id="rId3"/>
    <p:sldLayoutId id="2147483986" r:id="rId4"/>
    <p:sldLayoutId id="2147483978" r:id="rId5"/>
    <p:sldLayoutId id="2147483979" r:id="rId6"/>
    <p:sldLayoutId id="2147483980" r:id="rId7"/>
    <p:sldLayoutId id="2147483987" r:id="rId8"/>
    <p:sldLayoutId id="2147483981" r:id="rId9"/>
    <p:sldLayoutId id="2147483982" r:id="rId10"/>
    <p:sldLayoutId id="2147483983" r:id="rId11"/>
  </p:sldLayoutIdLst>
  <p:transition spd="slow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0C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0C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0C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0C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75000"/>
        <a:buFont typeface="Wingdings" pitchFamily="2" charset="2"/>
        <a:buChar char="n"/>
        <a:defRPr sz="3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80000"/>
        <a:buFont typeface="Wingdings" pitchFamily="2" charset="2"/>
        <a:buChar char="¨"/>
        <a:defRPr sz="2800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65000"/>
        <a:buFont typeface="Wingdings" pitchFamily="2" charset="2"/>
        <a:buChar char="n"/>
        <a:defRPr sz="2400">
          <a:solidFill>
            <a:srgbClr val="0070C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70000"/>
        <a:buFont typeface="Wingdings" pitchFamily="2" charset="2"/>
        <a:buChar char="¨"/>
        <a:defRPr sz="2000">
          <a:solidFill>
            <a:srgbClr val="007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000">
          <a:solidFill>
            <a:srgbClr val="0070C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4BDF66-CF97-44D2-A841-DAB4E25B0D0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713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6.wmf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1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idx="1"/>
          </p:nvPr>
        </p:nvSpPr>
        <p:spPr>
          <a:xfrm>
            <a:off x="107504" y="4377499"/>
            <a:ext cx="9144000" cy="2448272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endParaRPr lang="sk-SK" altLang="sk-SK" sz="800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sk-SK" altLang="sk-SK" sz="2400" b="1" dirty="0">
                <a:latin typeface="Arial" charset="0"/>
                <a:cs typeface="Arial" charset="0"/>
              </a:rPr>
              <a:t>Ing. </a:t>
            </a:r>
            <a:r>
              <a:rPr lang="sk-SK" altLang="sk-SK" sz="2400" b="1" dirty="0" smtClean="0">
                <a:latin typeface="Arial" charset="0"/>
                <a:cs typeface="Arial" charset="0"/>
              </a:rPr>
              <a:t>Juraj Novák</a:t>
            </a:r>
          </a:p>
          <a:p>
            <a:pPr marL="0" indent="0" algn="ctr" eaLnBrk="1" hangingPunct="1">
              <a:buNone/>
            </a:pPr>
            <a:endParaRPr lang="sk-SK" altLang="sk-SK" sz="2000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None/>
            </a:pPr>
            <a:r>
              <a:rPr lang="sk-SK" altLang="sk-SK" sz="20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odbor energetickej</a:t>
            </a:r>
          </a:p>
          <a:p>
            <a:pPr marL="0" indent="0" algn="ctr" eaLnBrk="1" hangingPunct="1">
              <a:buNone/>
            </a:pPr>
            <a:r>
              <a:rPr lang="sk-SK" altLang="sk-SK" sz="20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 a surovinovej polit</a:t>
            </a:r>
            <a:r>
              <a:rPr lang="sk-SK" altLang="sk-SK" sz="22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iky</a:t>
            </a:r>
            <a:endParaRPr lang="sk-SK" altLang="sk-SK" sz="2200" dirty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None/>
            </a:pPr>
            <a:endParaRPr lang="sk-SK" altLang="sk-SK" sz="800" b="1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None/>
            </a:pPr>
            <a:endParaRPr lang="sk-SK" altLang="sk-SK" sz="220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265" y="548680"/>
            <a:ext cx="1375172" cy="10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3"/>
          <p:cNvSpPr>
            <a:spLocks/>
          </p:cNvSpPr>
          <p:nvPr/>
        </p:nvSpPr>
        <p:spPr bwMode="auto">
          <a:xfrm>
            <a:off x="368383" y="2204864"/>
            <a:ext cx="8424935" cy="136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algn="ctr" eaLnBrk="1" hangingPunct="1"/>
            <a:r>
              <a:rPr lang="sk-SK" altLang="sk-SK" sz="4400" b="1" dirty="0" smtClean="0">
                <a:solidFill>
                  <a:srgbClr val="00B050"/>
                </a:solidFill>
                <a:latin typeface="Arial" charset="0"/>
                <a:ea typeface="Gill Sans Light" charset="0"/>
                <a:cs typeface="Arial" charset="0"/>
              </a:rPr>
              <a:t>OZE v</a:t>
            </a:r>
          </a:p>
          <a:p>
            <a:pPr algn="ctr" eaLnBrk="1" hangingPunct="1"/>
            <a:r>
              <a:rPr lang="sk-SK" altLang="sk-SK" sz="4400" b="1" dirty="0" smtClean="0">
                <a:solidFill>
                  <a:srgbClr val="00B050"/>
                </a:solidFill>
                <a:latin typeface="Arial" charset="0"/>
                <a:ea typeface="Gill Sans Light" charset="0"/>
                <a:cs typeface="Arial" charset="0"/>
              </a:rPr>
              <a:t> Energetickej politike SR</a:t>
            </a:r>
            <a:endParaRPr lang="en-US" altLang="sk-SK" sz="4400" b="1" dirty="0">
              <a:solidFill>
                <a:srgbClr val="00B050"/>
              </a:solidFill>
              <a:latin typeface="Arial" charset="0"/>
              <a:ea typeface="Gill Sans Light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24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Napĺňanie cieľa do r. 2020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10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040560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Podiel OZE na hrubej konečnej en. spotrebe</a:t>
            </a:r>
            <a:endParaRPr lang="sk-SK" sz="2000" b="0" dirty="0" smtClean="0">
              <a:solidFill>
                <a:schemeClr val="tx2"/>
              </a:solidFill>
            </a:endParaRP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 smtClean="0">
                <a:solidFill>
                  <a:schemeClr val="tx2"/>
                </a:solidFill>
              </a:rPr>
              <a:t>rok 2005 :   </a:t>
            </a:r>
            <a:r>
              <a:rPr lang="sk-SK" sz="2000" b="1" dirty="0" smtClean="0">
                <a:solidFill>
                  <a:schemeClr val="tx2"/>
                </a:solidFill>
              </a:rPr>
              <a:t>6,7 %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>
                <a:solidFill>
                  <a:schemeClr val="tx2"/>
                </a:solidFill>
              </a:rPr>
              <a:t>r</a:t>
            </a:r>
            <a:r>
              <a:rPr lang="sk-SK" sz="2000" b="0" dirty="0" smtClean="0">
                <a:solidFill>
                  <a:schemeClr val="tx2"/>
                </a:solidFill>
              </a:rPr>
              <a:t>ok 2020: </a:t>
            </a:r>
            <a:r>
              <a:rPr lang="sk-SK" sz="2000" b="1" dirty="0" smtClean="0">
                <a:solidFill>
                  <a:schemeClr val="tx2"/>
                </a:solidFill>
              </a:rPr>
              <a:t>14,0 %</a:t>
            </a:r>
          </a:p>
          <a:p>
            <a:pPr marL="0" indent="0" algn="just">
              <a:buClrTx/>
              <a:buNone/>
            </a:pPr>
            <a:endParaRPr lang="sk-SK" sz="2000" dirty="0">
              <a:solidFill>
                <a:schemeClr val="tx2"/>
              </a:solidFill>
            </a:endParaRPr>
          </a:p>
          <a:p>
            <a:pPr marL="0" indent="0" algn="just">
              <a:buClrTx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To znamená</a:t>
            </a:r>
            <a:endParaRPr lang="sk-SK" sz="200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 smtClean="0">
                <a:solidFill>
                  <a:schemeClr val="tx2"/>
                </a:solidFill>
              </a:rPr>
              <a:t>dosiahnuť </a:t>
            </a:r>
            <a:r>
              <a:rPr lang="sk-SK" sz="2000" b="0" dirty="0">
                <a:solidFill>
                  <a:schemeClr val="tx2"/>
                </a:solidFill>
              </a:rPr>
              <a:t>využívanie  OZE na úrovni </a:t>
            </a:r>
            <a:r>
              <a:rPr lang="sk-SK" sz="2000" dirty="0">
                <a:solidFill>
                  <a:schemeClr val="tx2"/>
                </a:solidFill>
              </a:rPr>
              <a:t>80 PJ </a:t>
            </a:r>
            <a:r>
              <a:rPr lang="sk-SK" sz="2000" b="0" dirty="0">
                <a:solidFill>
                  <a:schemeClr val="tx2"/>
                </a:solidFill>
              </a:rPr>
              <a:t>v </a:t>
            </a:r>
            <a:r>
              <a:rPr lang="sk-SK" sz="2000" b="0" dirty="0" smtClean="0">
                <a:solidFill>
                  <a:schemeClr val="tx2"/>
                </a:solidFill>
              </a:rPr>
              <a:t>r. 2020</a:t>
            </a:r>
            <a:endParaRPr lang="sk-SK" sz="2000" b="0" dirty="0">
              <a:solidFill>
                <a:schemeClr val="tx2"/>
              </a:solidFill>
            </a:endParaRPr>
          </a:p>
          <a:p>
            <a:pPr marL="0" indent="0" algn="just">
              <a:buClrTx/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 algn="just">
              <a:buClrTx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Opatrenia </a:t>
            </a:r>
            <a:r>
              <a:rPr lang="sk-SK" sz="2000" dirty="0">
                <a:solidFill>
                  <a:schemeClr val="tx2"/>
                </a:solidFill>
              </a:rPr>
              <a:t>na racionálne využívanie </a:t>
            </a:r>
            <a:r>
              <a:rPr lang="sk-SK" sz="2000" dirty="0" smtClean="0">
                <a:solidFill>
                  <a:schemeClr val="tx2"/>
                </a:solidFill>
              </a:rPr>
              <a:t>OZE</a:t>
            </a:r>
            <a:endParaRPr lang="sk-SK" sz="200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>
                <a:solidFill>
                  <a:schemeClr val="tx2"/>
                </a:solidFill>
              </a:rPr>
              <a:t>z</a:t>
            </a:r>
            <a:r>
              <a:rPr lang="sk-SK" sz="2000" b="0" dirty="0" smtClean="0">
                <a:solidFill>
                  <a:schemeClr val="tx2"/>
                </a:solidFill>
              </a:rPr>
              <a:t>amerať </a:t>
            </a:r>
            <a:r>
              <a:rPr lang="sk-SK" sz="2000" b="0" dirty="0">
                <a:solidFill>
                  <a:schemeClr val="tx2"/>
                </a:solidFill>
              </a:rPr>
              <a:t>štrukturálne fondy pre obdobie 2014-2020 v oblasti OZE </a:t>
            </a:r>
            <a:r>
              <a:rPr lang="sk-SK" sz="2000" dirty="0">
                <a:solidFill>
                  <a:schemeClr val="tx2"/>
                </a:solidFill>
              </a:rPr>
              <a:t>najmä </a:t>
            </a:r>
            <a:r>
              <a:rPr lang="sk-SK" sz="2000" dirty="0" smtClean="0">
                <a:solidFill>
                  <a:schemeClr val="tx2"/>
                </a:solidFill>
              </a:rPr>
              <a:t>       na </a:t>
            </a:r>
            <a:r>
              <a:rPr lang="sk-SK" sz="2000" dirty="0">
                <a:solidFill>
                  <a:schemeClr val="tx2"/>
                </a:solidFill>
              </a:rPr>
              <a:t>výrobu tepla z OZE</a:t>
            </a:r>
            <a:r>
              <a:rPr lang="sk-SK" sz="2000" b="0" dirty="0">
                <a:solidFill>
                  <a:schemeClr val="tx2"/>
                </a:solidFill>
              </a:rPr>
              <a:t> a na podporu malých zdrojov pre </a:t>
            </a:r>
            <a:r>
              <a:rPr lang="sk-SK" sz="2000" b="0" dirty="0" smtClean="0">
                <a:solidFill>
                  <a:schemeClr val="tx2"/>
                </a:solidFill>
              </a:rPr>
              <a:t>domácnosti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sk-SK" sz="2000" b="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 smtClean="0">
                <a:solidFill>
                  <a:schemeClr val="tx2"/>
                </a:solidFill>
              </a:rPr>
              <a:t>podporiť </a:t>
            </a:r>
            <a:r>
              <a:rPr lang="sk-SK" sz="2000" b="0" dirty="0">
                <a:solidFill>
                  <a:schemeClr val="tx2"/>
                </a:solidFill>
              </a:rPr>
              <a:t>mechanizmy, ktoré umožnia lokálne a distribuované inštalácie </a:t>
            </a:r>
            <a:r>
              <a:rPr lang="sk-SK" sz="2000" b="0" dirty="0" smtClean="0">
                <a:solidFill>
                  <a:schemeClr val="tx2"/>
                </a:solidFill>
              </a:rPr>
              <a:t>OZE</a:t>
            </a:r>
            <a:endParaRPr lang="sk-SK" sz="2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39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>
                <a:solidFill>
                  <a:schemeClr val="bg1"/>
                </a:solidFill>
              </a:rPr>
              <a:t>Plnenie záväzného cieľa OZE</a:t>
            </a: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11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752528"/>
          </a:xfrm>
        </p:spPr>
        <p:txBody>
          <a:bodyPr/>
          <a:lstStyle/>
          <a:p>
            <a:pPr lvl="1" indent="0">
              <a:lnSpc>
                <a:spcPct val="12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sk-SK" sz="1400" b="1" dirty="0">
                <a:solidFill>
                  <a:prstClr val="black"/>
                </a:solidFill>
              </a:rPr>
              <a:t>Orientačná trajektória (modrá) – určená smernicou</a:t>
            </a:r>
          </a:p>
          <a:p>
            <a:pPr lvl="1" indent="0">
              <a:lnSpc>
                <a:spcPct val="12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sk-SK" sz="1400" b="1" dirty="0">
                <a:solidFill>
                  <a:prstClr val="black"/>
                </a:solidFill>
              </a:rPr>
              <a:t>Očakávané využívanie (zelená) – určená Akčným plánom pre OZE</a:t>
            </a:r>
          </a:p>
          <a:p>
            <a:pPr lvl="1" indent="0">
              <a:lnSpc>
                <a:spcPct val="12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sk-SK" sz="1400" b="1" dirty="0">
                <a:solidFill>
                  <a:prstClr val="black"/>
                </a:solidFill>
              </a:rPr>
              <a:t>Skutočnosť (fialová) – podľa správ o pokroku </a:t>
            </a:r>
            <a:endParaRPr lang="sk-SK" sz="1400" b="1" dirty="0" smtClean="0">
              <a:solidFill>
                <a:prstClr val="black"/>
              </a:solidFill>
            </a:endParaRPr>
          </a:p>
          <a:p>
            <a:pPr lvl="1" indent="0">
              <a:lnSpc>
                <a:spcPct val="120000"/>
              </a:lnSpc>
              <a:spcBef>
                <a:spcPct val="0"/>
              </a:spcBef>
              <a:buClrTx/>
              <a:buSzTx/>
              <a:buNone/>
              <a:defRPr/>
            </a:pPr>
            <a:endParaRPr lang="sk-SK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548383"/>
              </p:ext>
            </p:extLst>
          </p:nvPr>
        </p:nvGraphicFramePr>
        <p:xfrm>
          <a:off x="1187624" y="2276872"/>
          <a:ext cx="6624736" cy="4202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6829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Východisková  situácia v OZE (r. 2008) a plán naplnenia cieľov v OZE pre rok 2020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12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5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8136904" cy="509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921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508A5-62A3-4127-8C4B-F138C7A37DD8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marL="0" indent="0"/>
            <a:r>
              <a:rPr lang="sk-SK" sz="2800" dirty="0" smtClean="0">
                <a:solidFill>
                  <a:schemeClr val="bg1"/>
                </a:solidFill>
              </a:rPr>
              <a:t>III.  Biomasa </a:t>
            </a:r>
            <a:r>
              <a:rPr lang="sk-SK" sz="2800" dirty="0">
                <a:solidFill>
                  <a:schemeClr val="bg1"/>
                </a:solidFill>
              </a:rPr>
              <a:t>– zdroj s obrovským potenciálom</a:t>
            </a:r>
          </a:p>
        </p:txBody>
      </p:sp>
      <p:graphicFrame>
        <p:nvGraphicFramePr>
          <p:cNvPr id="6" name="Zástupný symbol obsahu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19422"/>
              </p:ext>
            </p:extLst>
          </p:nvPr>
        </p:nvGraphicFramePr>
        <p:xfrm>
          <a:off x="467544" y="1916832"/>
          <a:ext cx="7992888" cy="3841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Graf" r:id="rId4" imgW="6619875" imgH="3181350" progId="Excel.Sheet.8">
                  <p:embed/>
                </p:oleObj>
              </mc:Choice>
              <mc:Fallback>
                <p:oleObj name="Graf" r:id="rId4" imgW="6619875" imgH="3181350" progId="Excel.Sheet.8">
                  <p:embed/>
                  <p:pic>
                    <p:nvPicPr>
                      <p:cNvPr id="0" name="Zástupný symbol obsahu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916832"/>
                        <a:ext cx="7992888" cy="3841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5002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Výroba tepla z OZE – „spiaci obor“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>
          <a:xfrm>
            <a:off x="6588224" y="6237312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14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400" b="0" dirty="0">
                <a:solidFill>
                  <a:schemeClr val="tx2"/>
                </a:solidFill>
              </a:rPr>
              <a:t>vyspelé technológie, ktoré používajú </a:t>
            </a:r>
            <a:r>
              <a:rPr lang="sk-SK" altLang="sk-SK" sz="2400" dirty="0">
                <a:solidFill>
                  <a:schemeClr val="tx2"/>
                </a:solidFill>
              </a:rPr>
              <a:t>biomasu</a:t>
            </a:r>
            <a:r>
              <a:rPr lang="sk-SK" altLang="sk-SK" sz="2400" b="0" dirty="0">
                <a:solidFill>
                  <a:schemeClr val="tx2"/>
                </a:solidFill>
              </a:rPr>
              <a:t> (aj slnečnú energiu) sú v súčasnosti dostupné ako cenovo efektívne prostriedky na zníženie emisií oxidu uhličitého a zníženie závislosti na fosílnych </a:t>
            </a:r>
            <a:r>
              <a:rPr lang="sk-SK" altLang="sk-SK" sz="2400" b="0" dirty="0" smtClean="0">
                <a:solidFill>
                  <a:schemeClr val="tx2"/>
                </a:solidFill>
              </a:rPr>
              <a:t>palivách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k-SK" altLang="sk-SK" sz="2400" b="0" dirty="0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400" dirty="0">
                <a:solidFill>
                  <a:schemeClr val="tx2"/>
                </a:solidFill>
              </a:rPr>
              <a:t>očakávanie</a:t>
            </a:r>
            <a:r>
              <a:rPr lang="sk-SK" altLang="sk-SK" sz="2400" b="0" dirty="0">
                <a:solidFill>
                  <a:schemeClr val="tx2"/>
                </a:solidFill>
              </a:rPr>
              <a:t>: hromadné uplatnenie na trhu</a:t>
            </a:r>
            <a:endParaRPr lang="sk-SK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20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Zásobovanie </a:t>
            </a:r>
            <a:r>
              <a:rPr lang="sk-SK" sz="2800" dirty="0">
                <a:solidFill>
                  <a:schemeClr val="bg1"/>
                </a:solidFill>
              </a:rPr>
              <a:t>teplom</a:t>
            </a: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15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040560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sk-SK" sz="2000" dirty="0">
                <a:solidFill>
                  <a:schemeClr val="tx2"/>
                </a:solidFill>
              </a:rPr>
              <a:t>Ciele </a:t>
            </a:r>
            <a:r>
              <a:rPr lang="sk-SK" sz="2000" dirty="0" smtClean="0">
                <a:solidFill>
                  <a:schemeClr val="tx2"/>
                </a:solidFill>
              </a:rPr>
              <a:t>:</a:t>
            </a:r>
            <a:endParaRPr lang="sk-SK" sz="200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>
                <a:solidFill>
                  <a:schemeClr val="tx2"/>
                </a:solidFill>
              </a:rPr>
              <a:t>u</a:t>
            </a:r>
            <a:r>
              <a:rPr lang="sk-SK" sz="2000" b="0" dirty="0" smtClean="0">
                <a:solidFill>
                  <a:schemeClr val="tx2"/>
                </a:solidFill>
              </a:rPr>
              <a:t>držateľné </a:t>
            </a:r>
            <a:r>
              <a:rPr lang="sk-SK" sz="2000" b="0" dirty="0">
                <a:solidFill>
                  <a:schemeClr val="tx2"/>
                </a:solidFill>
              </a:rPr>
              <a:t>zásobovanie teplom, t.j. bezpečná, spoľahlivá, cenovo prijateľná, efektívna a environmentálne udržateľná dodávka tepla prioritne </a:t>
            </a:r>
            <a:r>
              <a:rPr lang="sk-SK" sz="2000" b="0" dirty="0" smtClean="0">
                <a:solidFill>
                  <a:schemeClr val="tx2"/>
                </a:solidFill>
              </a:rPr>
              <a:t>z CZT</a:t>
            </a:r>
            <a:endParaRPr lang="sk-SK" sz="2000" b="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2"/>
                </a:solidFill>
              </a:rPr>
              <a:t>z</a:t>
            </a:r>
            <a:r>
              <a:rPr lang="sk-SK" sz="2000" dirty="0" smtClean="0">
                <a:solidFill>
                  <a:schemeClr val="tx2"/>
                </a:solidFill>
              </a:rPr>
              <a:t>výšenie </a:t>
            </a:r>
            <a:r>
              <a:rPr lang="sk-SK" sz="2000" dirty="0">
                <a:solidFill>
                  <a:schemeClr val="tx2"/>
                </a:solidFill>
              </a:rPr>
              <a:t>podielu tepla z lokálne dostupných </a:t>
            </a:r>
            <a:r>
              <a:rPr lang="sk-SK" sz="2000" dirty="0" smtClean="0">
                <a:solidFill>
                  <a:schemeClr val="tx2"/>
                </a:solidFill>
              </a:rPr>
              <a:t>OZE</a:t>
            </a:r>
            <a:endParaRPr lang="sk-SK" sz="200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 smtClean="0">
                <a:solidFill>
                  <a:schemeClr val="tx2"/>
                </a:solidFill>
              </a:rPr>
              <a:t>zvýšenie </a:t>
            </a:r>
            <a:r>
              <a:rPr lang="sk-SK" sz="2000" b="0" dirty="0">
                <a:solidFill>
                  <a:schemeClr val="tx2"/>
                </a:solidFill>
              </a:rPr>
              <a:t>účinnosti pri výrobe a distribúcii </a:t>
            </a:r>
            <a:r>
              <a:rPr lang="sk-SK" sz="2000" b="0" dirty="0" smtClean="0">
                <a:solidFill>
                  <a:schemeClr val="tx2"/>
                </a:solidFill>
              </a:rPr>
              <a:t>tepla</a:t>
            </a:r>
            <a:endParaRPr lang="sk-SK" sz="2000" b="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>
                <a:solidFill>
                  <a:schemeClr val="tx2"/>
                </a:solidFill>
              </a:rPr>
              <a:t>r</a:t>
            </a:r>
            <a:r>
              <a:rPr lang="sk-SK" sz="2000" b="0" dirty="0" smtClean="0">
                <a:solidFill>
                  <a:schemeClr val="tx2"/>
                </a:solidFill>
              </a:rPr>
              <a:t>ozvoj </a:t>
            </a:r>
            <a:r>
              <a:rPr lang="sk-SK" sz="2000" b="0" dirty="0">
                <a:solidFill>
                  <a:schemeClr val="tx2"/>
                </a:solidFill>
              </a:rPr>
              <a:t>účinných systémov </a:t>
            </a:r>
            <a:r>
              <a:rPr lang="sk-SK" sz="2000" b="0" dirty="0" smtClean="0">
                <a:solidFill>
                  <a:schemeClr val="tx2"/>
                </a:solidFill>
              </a:rPr>
              <a:t>CZT</a:t>
            </a:r>
          </a:p>
          <a:p>
            <a:pPr algn="just">
              <a:buClrTx/>
            </a:pPr>
            <a:endParaRPr lang="sk-SK" sz="2000" b="0" dirty="0">
              <a:solidFill>
                <a:schemeClr val="tx2"/>
              </a:solidFill>
            </a:endParaRPr>
          </a:p>
          <a:p>
            <a:pPr marL="0" indent="0" algn="just">
              <a:buClrTx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Opatrenia :</a:t>
            </a:r>
            <a:endParaRPr lang="sk-SK" sz="2000" dirty="0">
              <a:solidFill>
                <a:schemeClr val="tx2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>
                <a:solidFill>
                  <a:schemeClr val="tx2"/>
                </a:solidFill>
              </a:rPr>
              <a:t>podporovať ekonomicky efektívne využívanie OZE, najmä l</a:t>
            </a:r>
            <a:r>
              <a:rPr lang="sk-SK" sz="2000" dirty="0">
                <a:solidFill>
                  <a:schemeClr val="tx2"/>
                </a:solidFill>
              </a:rPr>
              <a:t>okálne dostupnej biomasy a odpadov</a:t>
            </a:r>
            <a:r>
              <a:rPr lang="sk-SK" sz="2000" b="0" dirty="0">
                <a:solidFill>
                  <a:schemeClr val="tx2"/>
                </a:solidFill>
              </a:rPr>
              <a:t> vrátane podpory viacpalivových systémov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>
                <a:solidFill>
                  <a:schemeClr val="tx2"/>
                </a:solidFill>
              </a:rPr>
              <a:t>podporovať efektívne systémy CZT s </a:t>
            </a:r>
            <a:r>
              <a:rPr lang="sk-SK" sz="2000" dirty="0">
                <a:solidFill>
                  <a:schemeClr val="tx2"/>
                </a:solidFill>
              </a:rPr>
              <a:t>dodávkou tepla z </a:t>
            </a:r>
            <a:r>
              <a:rPr lang="sk-SK" sz="2000" dirty="0" smtClean="0">
                <a:solidFill>
                  <a:schemeClr val="tx2"/>
                </a:solidFill>
              </a:rPr>
              <a:t>OZE </a:t>
            </a:r>
            <a:r>
              <a:rPr lang="sk-SK" sz="2000" b="0" dirty="0" smtClean="0">
                <a:solidFill>
                  <a:schemeClr val="tx2"/>
                </a:solidFill>
              </a:rPr>
              <a:t>a odpadového </a:t>
            </a:r>
            <a:r>
              <a:rPr lang="sk-SK" sz="2000" b="0" dirty="0">
                <a:solidFill>
                  <a:schemeClr val="tx2"/>
                </a:solidFill>
              </a:rPr>
              <a:t>tepla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k-SK" sz="2000" b="0" dirty="0">
                <a:solidFill>
                  <a:schemeClr val="tx2"/>
                </a:solidFill>
              </a:rPr>
              <a:t>uplatňovať systém povinného hodnotenia energetickej náročnosti</a:t>
            </a:r>
          </a:p>
          <a:p>
            <a:pPr algn="just">
              <a:buClrTx/>
            </a:pPr>
            <a:endParaRPr lang="sk-SK" sz="2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09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83096" y="2276872"/>
            <a:ext cx="8229600" cy="89852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sk-SK" altLang="sk-SK" sz="3600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sk-SK" altLang="sk-SK" sz="3600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altLang="sk-SK" sz="3600" dirty="0" smtClean="0">
                <a:solidFill>
                  <a:srgbClr val="00B050"/>
                </a:solidFill>
                <a:latin typeface="Times New Roman" pitchFamily="18" charset="0"/>
              </a:rPr>
              <a:t>Ďakujem za pozornosť !</a:t>
            </a:r>
            <a:endParaRPr lang="sk-SK" altLang="sk-SK" sz="2400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altLang="sk-SK" sz="24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483" name="Zástupný symbol čísla snímky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9E3E540-7121-4148-A33D-01DC06FEA654}" type="slidenum">
              <a:rPr lang="sk-SK" smtClean="0">
                <a:latin typeface="Arial Black" pitchFamily="34" charset="0"/>
              </a:rPr>
              <a:pPr eaLnBrk="1" hangingPunct="1">
                <a:defRPr/>
              </a:pPr>
              <a:t>16</a:t>
            </a:fld>
            <a:endParaRPr lang="sk-SK" smtClean="0">
              <a:latin typeface="Arial Black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50" y="764704"/>
            <a:ext cx="2451294" cy="198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682432" y="5301208"/>
            <a:ext cx="1829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sk-SK" altLang="sk-SK" dirty="0" err="1" smtClean="0"/>
              <a:t>novak@mhsr.sk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1756678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I. Pozícia OZE v Energetickej politike SR</a:t>
            </a:r>
          </a:p>
          <a:p>
            <a:endParaRPr lang="sk-SK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II. Ciele do roku 2020 a spôsob ich naplnenia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III. Biomasa – zdroj s obrovským potenciálom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508A5-62A3-4127-8C4B-F138C7A37DD8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57200" y="457200"/>
            <a:ext cx="8219256" cy="88356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 i="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70C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70C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70C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sz="2800" kern="0" dirty="0" smtClean="0">
                <a:solidFill>
                  <a:schemeClr val="bg1"/>
                </a:solidFill>
              </a:rPr>
              <a:t>Témy prezentácie</a:t>
            </a:r>
            <a:endParaRPr lang="sk-SK" sz="28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68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obsah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956691"/>
              </p:ext>
            </p:extLst>
          </p:nvPr>
        </p:nvGraphicFramePr>
        <p:xfrm>
          <a:off x="457200" y="1556792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508A5-62A3-4127-8C4B-F138C7A37DD8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57200" y="457200"/>
            <a:ext cx="8219256" cy="88356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sk-SK"/>
            </a:defPPr>
            <a:lvl1pPr eaLnBrk="1" hangingPunct="1">
              <a:defRPr sz="2800" b="1" i="0" kern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3800" b="1">
                <a:solidFill>
                  <a:srgbClr val="0070C0"/>
                </a:solidFill>
                <a:latin typeface="Calibri" pitchFamily="34" charset="0"/>
              </a:defRPr>
            </a:lvl2pPr>
            <a:lvl3pPr eaLnBrk="0" hangingPunct="0">
              <a:defRPr sz="3800" b="1">
                <a:solidFill>
                  <a:srgbClr val="0070C0"/>
                </a:solidFill>
                <a:latin typeface="Calibri" pitchFamily="34" charset="0"/>
              </a:defRPr>
            </a:lvl3pPr>
            <a:lvl4pPr eaLnBrk="0" hangingPunct="0">
              <a:defRPr sz="3800" b="1">
                <a:solidFill>
                  <a:srgbClr val="0070C0"/>
                </a:solidFill>
                <a:latin typeface="Calibri" pitchFamily="34" charset="0"/>
              </a:defRPr>
            </a:lvl4pPr>
            <a:lvl5pPr eaLnBrk="0" hangingPunct="0">
              <a:defRPr sz="3800" b="1">
                <a:solidFill>
                  <a:srgbClr val="0070C0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sk-SK" dirty="0" smtClean="0"/>
              <a:t>I.  Východiská </a:t>
            </a:r>
            <a:r>
              <a:rPr lang="sk-SK" dirty="0"/>
              <a:t>energetickej politiky</a:t>
            </a:r>
          </a:p>
        </p:txBody>
      </p:sp>
      <p:sp>
        <p:nvSpPr>
          <p:cNvPr id="6" name="Ovál 5"/>
          <p:cNvSpPr/>
          <p:nvPr/>
        </p:nvSpPr>
        <p:spPr>
          <a:xfrm>
            <a:off x="5881218" y="3861048"/>
            <a:ext cx="2520280" cy="812003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0810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Energetická politika SR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4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282567" y="1628800"/>
            <a:ext cx="8229600" cy="4824536"/>
          </a:xfrm>
        </p:spPr>
        <p:txBody>
          <a:bodyPr/>
          <a:lstStyle/>
          <a:p>
            <a:pPr marL="0" indent="0" algn="ctr">
              <a:buClrTx/>
              <a:buNone/>
            </a:pPr>
            <a:r>
              <a:rPr lang="sk-SK" sz="2400" dirty="0">
                <a:solidFill>
                  <a:schemeClr val="tx2"/>
                </a:solidFill>
              </a:rPr>
              <a:t>Strategický cieľ  </a:t>
            </a:r>
            <a:endParaRPr lang="sk-SK" sz="2400" dirty="0" smtClean="0">
              <a:solidFill>
                <a:schemeClr val="tx2"/>
              </a:solidFill>
            </a:endParaRPr>
          </a:p>
          <a:p>
            <a:pPr marL="0" indent="0" algn="ctr">
              <a:buClrTx/>
              <a:buNone/>
            </a:pPr>
            <a:r>
              <a:rPr lang="sk-SK" sz="2400" b="0" dirty="0" smtClean="0">
                <a:solidFill>
                  <a:schemeClr val="tx2"/>
                </a:solidFill>
              </a:rPr>
              <a:t>Dosiahnuť </a:t>
            </a:r>
            <a:r>
              <a:rPr lang="sk-SK" sz="2400" b="0" dirty="0">
                <a:solidFill>
                  <a:schemeClr val="tx2"/>
                </a:solidFill>
              </a:rPr>
              <a:t>konkurencieschopnú </a:t>
            </a:r>
            <a:r>
              <a:rPr lang="sk-SK" sz="2400" b="0" dirty="0" err="1">
                <a:solidFill>
                  <a:schemeClr val="tx2"/>
                </a:solidFill>
              </a:rPr>
              <a:t>nízkouhlíkovú</a:t>
            </a:r>
            <a:r>
              <a:rPr lang="sk-SK" sz="2400" b="0" dirty="0">
                <a:solidFill>
                  <a:schemeClr val="tx2"/>
                </a:solidFill>
              </a:rPr>
              <a:t> energetiku zabezpečujúcu </a:t>
            </a:r>
            <a:r>
              <a:rPr lang="sk-SK" sz="2400" b="0" dirty="0" smtClean="0">
                <a:solidFill>
                  <a:schemeClr val="tx2"/>
                </a:solidFill>
              </a:rPr>
              <a:t>bezpečnú </a:t>
            </a:r>
            <a:r>
              <a:rPr lang="sk-SK" sz="2400" b="0" dirty="0">
                <a:solidFill>
                  <a:schemeClr val="tx2"/>
                </a:solidFill>
              </a:rPr>
              <a:t>spoľahlivú a efektívnu dodávku všetkých foriem energie za prijateľné ceny s prihliadnutím </a:t>
            </a:r>
            <a:r>
              <a:rPr lang="sk-SK" sz="2400" b="0" dirty="0" smtClean="0">
                <a:solidFill>
                  <a:schemeClr val="tx2"/>
                </a:solidFill>
              </a:rPr>
              <a:t>        na </a:t>
            </a:r>
            <a:r>
              <a:rPr lang="sk-SK" sz="2400" b="0" dirty="0">
                <a:solidFill>
                  <a:schemeClr val="tx2"/>
                </a:solidFill>
              </a:rPr>
              <a:t>ochranu odberateľa a trvalo udržateľný rozvoj.</a:t>
            </a:r>
          </a:p>
          <a:p>
            <a:pPr marL="0" indent="0" algn="just">
              <a:buClrTx/>
              <a:buNone/>
            </a:pPr>
            <a:endParaRPr lang="sk-SK" sz="2400" b="0" dirty="0">
              <a:solidFill>
                <a:schemeClr val="tx2"/>
              </a:solidFill>
            </a:endParaRPr>
          </a:p>
          <a:p>
            <a:pPr marL="0" indent="0" algn="just">
              <a:buClrTx/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 algn="just">
              <a:buClrTx/>
              <a:buNone/>
            </a:pPr>
            <a:endParaRPr lang="sk-SK" sz="2400" b="0" dirty="0">
              <a:solidFill>
                <a:schemeClr val="tx2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74685" y="4221088"/>
            <a:ext cx="724536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2400" b="1" dirty="0">
                <a:solidFill>
                  <a:schemeClr val="tx1"/>
                </a:solidFill>
              </a:rPr>
              <a:t>Piliere </a:t>
            </a:r>
            <a:r>
              <a:rPr lang="sk-SK" sz="2400" b="1" dirty="0" smtClean="0">
                <a:solidFill>
                  <a:schemeClr val="tx1"/>
                </a:solidFill>
              </a:rPr>
              <a:t> Energetickej politiky SR</a:t>
            </a:r>
            <a:endParaRPr lang="sk-SK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Obdĺžnik s rovnostranným zaobleným rohom 6"/>
          <p:cNvSpPr/>
          <p:nvPr/>
        </p:nvSpPr>
        <p:spPr>
          <a:xfrm>
            <a:off x="774685" y="4832684"/>
            <a:ext cx="1524000" cy="1143000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b="1" dirty="0">
                <a:solidFill>
                  <a:schemeClr val="tx1"/>
                </a:solidFill>
              </a:rPr>
              <a:t>Energetická bezpečnosť</a:t>
            </a:r>
          </a:p>
        </p:txBody>
      </p:sp>
      <p:sp>
        <p:nvSpPr>
          <p:cNvPr id="8" name="Obdĺžnik s rovnostranným zaobleným rohom 7"/>
          <p:cNvSpPr/>
          <p:nvPr/>
        </p:nvSpPr>
        <p:spPr>
          <a:xfrm>
            <a:off x="2727648" y="4832684"/>
            <a:ext cx="1524000" cy="1143000"/>
          </a:xfrm>
          <a:prstGeom prst="round2SameRect">
            <a:avLst/>
          </a:prstGeom>
          <a:solidFill>
            <a:schemeClr val="accent5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1600" b="1" dirty="0">
                <a:solidFill>
                  <a:schemeClr val="tx1"/>
                </a:solidFill>
              </a:rPr>
              <a:t>Energetická efektívnosť</a:t>
            </a:r>
          </a:p>
        </p:txBody>
      </p:sp>
      <p:sp>
        <p:nvSpPr>
          <p:cNvPr id="9" name="Obdĺžnik s rovnostranným zaobleným rohom 6"/>
          <p:cNvSpPr/>
          <p:nvPr/>
        </p:nvSpPr>
        <p:spPr>
          <a:xfrm>
            <a:off x="4572000" y="4832684"/>
            <a:ext cx="1524000" cy="1143000"/>
          </a:xfrm>
          <a:prstGeom prst="round2Same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1600" b="1" dirty="0" err="1">
                <a:solidFill>
                  <a:schemeClr val="tx1"/>
                </a:solidFill>
              </a:rPr>
              <a:t>Konkurencie-schopnosť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10" name="Obdĺžnik s rovnostranným zaobleným rohom 9"/>
          <p:cNvSpPr/>
          <p:nvPr/>
        </p:nvSpPr>
        <p:spPr>
          <a:xfrm>
            <a:off x="6419850" y="4832684"/>
            <a:ext cx="1600200" cy="1143000"/>
          </a:xfrm>
          <a:prstGeom prst="round2SameRect">
            <a:avLst/>
          </a:prstGeom>
          <a:solidFill>
            <a:srgbClr val="92D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tx1"/>
                </a:solidFill>
              </a:rPr>
              <a:t>Udržateľná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tx1"/>
                </a:solidFill>
              </a:rPr>
              <a:t>energetika  </a:t>
            </a:r>
          </a:p>
          <a:p>
            <a:pPr algn="ctr"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24779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Priority na podporu pilierov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5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650706" y="1412776"/>
            <a:ext cx="7701619" cy="175432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>
                <a:latin typeface="+mn-lt"/>
              </a:rPr>
              <a:t>optimálny energetický mix 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>
                <a:latin typeface="+mn-lt"/>
              </a:rPr>
              <a:t>zvyšovanie bezpečnosti dodávok energie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>
                <a:latin typeface="+mn-lt"/>
              </a:rPr>
              <a:t>rozvoj energetickej infraštruktúry 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>
                <a:latin typeface="+mn-lt"/>
              </a:rPr>
              <a:t>diverzifikácia energetických zdrojov a prepravných trás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>
                <a:latin typeface="+mn-lt"/>
              </a:rPr>
              <a:t>primeraná proexportná bilancia v </a:t>
            </a:r>
            <a:r>
              <a:rPr lang="sk-SK" b="1" dirty="0" err="1">
                <a:latin typeface="+mn-lt"/>
              </a:rPr>
              <a:t>elektroenergetike</a:t>
            </a:r>
            <a:r>
              <a:rPr lang="sk-SK" b="1" dirty="0">
                <a:latin typeface="+mn-lt"/>
              </a:rPr>
              <a:t>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>
                <a:latin typeface="+mn-lt"/>
              </a:rPr>
              <a:t>zvyšovanie bezpečnosti a spoľahlivosti jadrových elektrární </a:t>
            </a:r>
          </a:p>
        </p:txBody>
      </p:sp>
      <p:sp>
        <p:nvSpPr>
          <p:cNvPr id="6" name="Obdĺžnik 5"/>
          <p:cNvSpPr/>
          <p:nvPr/>
        </p:nvSpPr>
        <p:spPr bwMode="auto">
          <a:xfrm>
            <a:off x="651712" y="3284984"/>
            <a:ext cx="7701620" cy="646331"/>
          </a:xfrm>
          <a:prstGeom prst="rect">
            <a:avLst/>
          </a:prstGeom>
          <a:solidFill>
            <a:schemeClr val="accent5">
              <a:alpha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energetická </a:t>
            </a:r>
            <a:r>
              <a:rPr lang="sk-SK" b="1" dirty="0">
                <a:latin typeface="+mn-lt"/>
              </a:rPr>
              <a:t>efektívnosť a znižovanie energetickej </a:t>
            </a:r>
            <a:r>
              <a:rPr lang="sk-SK" b="1" dirty="0" smtClean="0">
                <a:latin typeface="+mn-lt"/>
              </a:rPr>
              <a:t>náročnosti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podpora </a:t>
            </a:r>
            <a:r>
              <a:rPr lang="sk-SK" b="1" dirty="0">
                <a:latin typeface="+mn-lt"/>
              </a:rPr>
              <a:t>vysokoúčinnej kombinovanej výroby elektriny a tepla</a:t>
            </a:r>
          </a:p>
        </p:txBody>
      </p:sp>
      <p:sp>
        <p:nvSpPr>
          <p:cNvPr id="7" name="Obdĺžnik 6"/>
          <p:cNvSpPr/>
          <p:nvPr/>
        </p:nvSpPr>
        <p:spPr bwMode="auto">
          <a:xfrm>
            <a:off x="667751" y="4077072"/>
            <a:ext cx="7685581" cy="923330"/>
          </a:xfrm>
          <a:prstGeom prst="rect">
            <a:avLst/>
          </a:prstGeom>
          <a:solidFill>
            <a:srgbClr val="FFFF0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maximálne využitie prenosových sietí a tranzitných sústav cez územie SR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fungujúci </a:t>
            </a:r>
            <a:r>
              <a:rPr lang="sk-SK" b="1" dirty="0">
                <a:latin typeface="+mn-lt"/>
              </a:rPr>
              <a:t>energetický trh s konkurenčným </a:t>
            </a:r>
            <a:r>
              <a:rPr lang="sk-SK" b="1" dirty="0" smtClean="0">
                <a:latin typeface="+mn-lt"/>
              </a:rPr>
              <a:t>prostredím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kvalita dodávok </a:t>
            </a:r>
            <a:r>
              <a:rPr lang="sk-SK" b="1" dirty="0">
                <a:latin typeface="+mn-lt"/>
              </a:rPr>
              <a:t>energie za prijateľné ceny</a:t>
            </a:r>
          </a:p>
        </p:txBody>
      </p:sp>
      <p:sp>
        <p:nvSpPr>
          <p:cNvPr id="8" name="Obdĺžnik 7"/>
          <p:cNvSpPr/>
          <p:nvPr/>
        </p:nvSpPr>
        <p:spPr bwMode="auto">
          <a:xfrm>
            <a:off x="702843" y="5229200"/>
            <a:ext cx="7685581" cy="923330"/>
          </a:xfrm>
          <a:prstGeom prst="rect">
            <a:avLst/>
          </a:prstGeom>
          <a:solidFill>
            <a:srgbClr val="92D050">
              <a:alpha val="60001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využívanie </a:t>
            </a:r>
            <a:r>
              <a:rPr lang="sk-SK" b="1" dirty="0">
                <a:latin typeface="+mn-lt"/>
              </a:rPr>
              <a:t>jadrovej energie  ako </a:t>
            </a:r>
            <a:r>
              <a:rPr lang="sk-SK" b="1" dirty="0" err="1">
                <a:latin typeface="+mn-lt"/>
              </a:rPr>
              <a:t>bezuhlíkového</a:t>
            </a:r>
            <a:r>
              <a:rPr lang="sk-SK" b="1" dirty="0">
                <a:latin typeface="+mn-lt"/>
              </a:rPr>
              <a:t> zdroja elektriny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zvyšovanie </a:t>
            </a:r>
            <a:r>
              <a:rPr lang="sk-SK" b="1" dirty="0">
                <a:latin typeface="+mn-lt"/>
              </a:rPr>
              <a:t>podielu obnoviteľných zdrojov energie </a:t>
            </a:r>
            <a:r>
              <a:rPr lang="sk-SK" b="1" dirty="0" smtClean="0">
                <a:latin typeface="+mn-lt"/>
              </a:rPr>
              <a:t>najmä pri </a:t>
            </a:r>
            <a:r>
              <a:rPr lang="sk-SK" b="1" dirty="0">
                <a:latin typeface="+mn-lt"/>
              </a:rPr>
              <a:t>výrobe tepla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b="1" dirty="0" smtClean="0">
                <a:latin typeface="+mn-lt"/>
              </a:rPr>
              <a:t>ochrana zraniteľných odberateľov </a:t>
            </a:r>
            <a:r>
              <a:rPr lang="sk-SK" b="1" dirty="0">
                <a:latin typeface="+mn-lt"/>
              </a:rPr>
              <a:t>a riešenie energetickej </a:t>
            </a:r>
            <a:r>
              <a:rPr lang="sk-SK" b="1" dirty="0" smtClean="0">
                <a:latin typeface="+mn-lt"/>
              </a:rPr>
              <a:t>chudoby</a:t>
            </a:r>
            <a:endParaRPr lang="sk-SK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2076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Energetický mix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6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040560"/>
          </a:xfrm>
        </p:spPr>
        <p:txBody>
          <a:bodyPr/>
          <a:lstStyle/>
          <a:p>
            <a:pPr algn="just">
              <a:buClrTx/>
            </a:pPr>
            <a:r>
              <a:rPr lang="sk-SK" sz="1800" b="0" dirty="0" smtClean="0">
                <a:solidFill>
                  <a:schemeClr val="tx2"/>
                </a:solidFill>
              </a:rPr>
              <a:t>SR má </a:t>
            </a:r>
            <a:r>
              <a:rPr lang="sk-SK" sz="1800" dirty="0">
                <a:solidFill>
                  <a:schemeClr val="tx2"/>
                </a:solidFill>
              </a:rPr>
              <a:t>vyvážený podiel</a:t>
            </a:r>
            <a:r>
              <a:rPr lang="sk-SK" sz="1800" b="0" dirty="0">
                <a:solidFill>
                  <a:schemeClr val="tx2"/>
                </a:solidFill>
              </a:rPr>
              <a:t> </a:t>
            </a:r>
            <a:r>
              <a:rPr lang="sk-SK" sz="1800" b="0" dirty="0" smtClean="0">
                <a:solidFill>
                  <a:schemeClr val="tx2"/>
                </a:solidFill>
              </a:rPr>
              <a:t>palív na </a:t>
            </a:r>
            <a:r>
              <a:rPr lang="sk-SK" sz="1800" b="0" dirty="0">
                <a:solidFill>
                  <a:schemeClr val="tx2"/>
                </a:solidFill>
              </a:rPr>
              <a:t>hrubej domácej </a:t>
            </a:r>
            <a:r>
              <a:rPr lang="sk-SK" sz="1800" b="0" dirty="0" smtClean="0">
                <a:solidFill>
                  <a:schemeClr val="tx2"/>
                </a:solidFill>
              </a:rPr>
              <a:t>spotrebe.</a:t>
            </a:r>
          </a:p>
          <a:p>
            <a:pPr algn="just">
              <a:buClrTx/>
            </a:pPr>
            <a:r>
              <a:rPr lang="sk-SK" sz="1800" b="0" dirty="0" smtClean="0">
                <a:solidFill>
                  <a:schemeClr val="tx2"/>
                </a:solidFill>
              </a:rPr>
              <a:t>rozvoj </a:t>
            </a:r>
            <a:r>
              <a:rPr lang="sk-SK" sz="1800" b="0" dirty="0">
                <a:solidFill>
                  <a:schemeClr val="tx2"/>
                </a:solidFill>
              </a:rPr>
              <a:t>energetiky </a:t>
            </a:r>
            <a:r>
              <a:rPr lang="sk-SK" sz="1800" b="0" dirty="0" smtClean="0">
                <a:solidFill>
                  <a:schemeClr val="tx2"/>
                </a:solidFill>
              </a:rPr>
              <a:t>bude zameraný popri cieli 14% OZE na KS na </a:t>
            </a:r>
            <a:r>
              <a:rPr lang="sk-SK" sz="1800" dirty="0" smtClean="0">
                <a:solidFill>
                  <a:schemeClr val="tx2"/>
                </a:solidFill>
              </a:rPr>
              <a:t>optimalizáciu </a:t>
            </a:r>
            <a:r>
              <a:rPr lang="sk-SK" sz="1800" dirty="0">
                <a:solidFill>
                  <a:schemeClr val="tx2"/>
                </a:solidFill>
              </a:rPr>
              <a:t>energetického </a:t>
            </a:r>
            <a:r>
              <a:rPr lang="sk-SK" sz="1800" dirty="0" smtClean="0">
                <a:solidFill>
                  <a:schemeClr val="tx2"/>
                </a:solidFill>
              </a:rPr>
              <a:t>mixu </a:t>
            </a:r>
            <a:r>
              <a:rPr lang="sk-SK" sz="1800" b="0" dirty="0" smtClean="0">
                <a:solidFill>
                  <a:schemeClr val="tx2"/>
                </a:solidFill>
              </a:rPr>
              <a:t>najmä z hľadiska zvyšovania </a:t>
            </a:r>
            <a:r>
              <a:rPr lang="sk-SK" sz="1800" dirty="0" smtClean="0">
                <a:solidFill>
                  <a:schemeClr val="tx2"/>
                </a:solidFill>
              </a:rPr>
              <a:t>energetickej bezpečnosti</a:t>
            </a:r>
            <a:r>
              <a:rPr lang="sk-SK" sz="2100" b="0" dirty="0" smtClean="0">
                <a:solidFill>
                  <a:schemeClr val="tx2"/>
                </a:solidFill>
              </a:rPr>
              <a:t>.</a:t>
            </a:r>
            <a:endParaRPr lang="sk-SK" sz="2100" b="0" dirty="0">
              <a:solidFill>
                <a:schemeClr val="tx2"/>
              </a:solidFill>
            </a:endParaRPr>
          </a:p>
        </p:txBody>
      </p:sp>
      <p:pic>
        <p:nvPicPr>
          <p:cNvPr id="3074" name="Graf 2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88026"/>
            <a:ext cx="3672408" cy="35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630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Opatrenia na podporu pilierov EP SR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7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12568"/>
          </a:xfrm>
        </p:spPr>
        <p:txBody>
          <a:bodyPr/>
          <a:lstStyle/>
          <a:p>
            <a:pPr algn="just">
              <a:buClrTx/>
            </a:pPr>
            <a:r>
              <a:rPr lang="pt-BR" sz="2400" dirty="0" smtClean="0">
                <a:solidFill>
                  <a:schemeClr val="tx2"/>
                </a:solidFill>
              </a:rPr>
              <a:t>Legislatívne</a:t>
            </a:r>
            <a:endParaRPr lang="sk-SK" sz="2400" dirty="0" smtClean="0">
              <a:solidFill>
                <a:schemeClr val="tx2"/>
              </a:solidFill>
            </a:endParaRP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sk-SK" sz="2400" dirty="0" smtClean="0">
                <a:solidFill>
                  <a:schemeClr val="tx2"/>
                </a:solidFill>
              </a:rPr>
              <a:t>Novelizácia </a:t>
            </a:r>
            <a:r>
              <a:rPr lang="sk-SK" sz="2400" dirty="0">
                <a:solidFill>
                  <a:schemeClr val="tx2"/>
                </a:solidFill>
              </a:rPr>
              <a:t>zákona o energetickej </a:t>
            </a:r>
            <a:r>
              <a:rPr lang="sk-SK" sz="2400" dirty="0" smtClean="0">
                <a:solidFill>
                  <a:schemeClr val="tx2"/>
                </a:solidFill>
              </a:rPr>
              <a:t>efektívnosti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2"/>
                </a:solidFill>
              </a:rPr>
              <a:t>N</a:t>
            </a:r>
            <a:r>
              <a:rPr lang="sk-SK" sz="2400" dirty="0" smtClean="0">
                <a:solidFill>
                  <a:schemeClr val="tx2"/>
                </a:solidFill>
              </a:rPr>
              <a:t>ovelizácia </a:t>
            </a:r>
            <a:r>
              <a:rPr lang="sk-SK" sz="2400" dirty="0">
                <a:solidFill>
                  <a:schemeClr val="tx2"/>
                </a:solidFill>
              </a:rPr>
              <a:t>stavebného </a:t>
            </a:r>
            <a:r>
              <a:rPr lang="sk-SK" sz="2400" dirty="0" smtClean="0">
                <a:solidFill>
                  <a:schemeClr val="tx2"/>
                </a:solidFill>
              </a:rPr>
              <a:t>zákona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2"/>
                </a:solidFill>
              </a:rPr>
              <a:t>N</a:t>
            </a:r>
            <a:r>
              <a:rPr lang="sk-SK" sz="2400" dirty="0" smtClean="0">
                <a:solidFill>
                  <a:schemeClr val="tx2"/>
                </a:solidFill>
              </a:rPr>
              <a:t>ovelizácia </a:t>
            </a:r>
            <a:r>
              <a:rPr lang="sk-SK" sz="2400" dirty="0">
                <a:solidFill>
                  <a:schemeClr val="tx2"/>
                </a:solidFill>
              </a:rPr>
              <a:t>zákona o podpore OZE a kombinovanej výroby elektriny a tepla</a:t>
            </a:r>
            <a:endParaRPr lang="sk-SK" sz="2400" b="0" dirty="0" smtClean="0">
              <a:solidFill>
                <a:schemeClr val="tx2"/>
              </a:solidFill>
            </a:endParaRPr>
          </a:p>
          <a:p>
            <a:pPr algn="just">
              <a:buClrTx/>
            </a:pPr>
            <a:r>
              <a:rPr lang="pt-BR" sz="2400" dirty="0" smtClean="0">
                <a:solidFill>
                  <a:schemeClr val="tx2"/>
                </a:solidFill>
              </a:rPr>
              <a:t>Finančné</a:t>
            </a:r>
            <a:endParaRPr lang="sk-SK" sz="2400" dirty="0" smtClean="0">
              <a:solidFill>
                <a:schemeClr val="tx2"/>
              </a:solidFill>
            </a:endParaRP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2"/>
                </a:solidFill>
              </a:rPr>
              <a:t>F</a:t>
            </a:r>
            <a:r>
              <a:rPr lang="sk-SK" sz="2400" dirty="0" smtClean="0">
                <a:solidFill>
                  <a:schemeClr val="tx2"/>
                </a:solidFill>
              </a:rPr>
              <a:t>ondy EÚ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2"/>
                </a:solidFill>
              </a:rPr>
              <a:t>S</a:t>
            </a:r>
            <a:r>
              <a:rPr lang="sk-SK" sz="2400" dirty="0" smtClean="0">
                <a:solidFill>
                  <a:schemeClr val="tx2"/>
                </a:solidFill>
              </a:rPr>
              <a:t>chémy </a:t>
            </a:r>
            <a:r>
              <a:rPr lang="sk-SK" sz="2400" dirty="0">
                <a:solidFill>
                  <a:schemeClr val="tx2"/>
                </a:solidFill>
              </a:rPr>
              <a:t>štátnej pomoci</a:t>
            </a:r>
            <a:endParaRPr lang="sk-SK" sz="2400" b="0" dirty="0" smtClean="0">
              <a:solidFill>
                <a:schemeClr val="tx2"/>
              </a:solidFill>
            </a:endParaRPr>
          </a:p>
          <a:p>
            <a:pPr algn="just">
              <a:buClrTx/>
            </a:pPr>
            <a:r>
              <a:rPr lang="pt-BR" sz="2400" dirty="0" smtClean="0">
                <a:solidFill>
                  <a:schemeClr val="tx2"/>
                </a:solidFill>
              </a:rPr>
              <a:t>Regulačné</a:t>
            </a:r>
            <a:endParaRPr lang="sk-SK" sz="2400" dirty="0" smtClean="0">
              <a:solidFill>
                <a:schemeClr val="tx2"/>
              </a:solidFill>
            </a:endParaRPr>
          </a:p>
          <a:p>
            <a:pPr marL="457200" lvl="1" indent="0" algn="just">
              <a:buClrTx/>
              <a:buNone/>
            </a:pPr>
            <a:r>
              <a:rPr lang="sk-SK" sz="2400" dirty="0" smtClean="0">
                <a:solidFill>
                  <a:schemeClr val="tx2"/>
                </a:solidFill>
              </a:rPr>
              <a:t>Nezávislosťou URSO v </a:t>
            </a:r>
            <a:r>
              <a:rPr lang="sk-SK" sz="2400" dirty="0">
                <a:solidFill>
                  <a:schemeClr val="tx2"/>
                </a:solidFill>
              </a:rPr>
              <a:t>oblasti určovania regulovaných cien, ako aj kontrolnej </a:t>
            </a:r>
            <a:r>
              <a:rPr lang="sk-SK" sz="2400" dirty="0" smtClean="0">
                <a:solidFill>
                  <a:schemeClr val="tx2"/>
                </a:solidFill>
              </a:rPr>
              <a:t>činnosti zabezpečiť </a:t>
            </a:r>
            <a:r>
              <a:rPr lang="sk-SK" sz="2400" dirty="0">
                <a:solidFill>
                  <a:schemeClr val="tx2"/>
                </a:solidFill>
              </a:rPr>
              <a:t>dlhodobo stabilný a predvídateľný regulačný </a:t>
            </a:r>
            <a:r>
              <a:rPr lang="sk-SK" sz="2400" dirty="0" smtClean="0">
                <a:solidFill>
                  <a:schemeClr val="tx2"/>
                </a:solidFill>
              </a:rPr>
              <a:t>rámec</a:t>
            </a:r>
            <a:endParaRPr lang="sk-SK" sz="2400" b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6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508A5-62A3-4127-8C4B-F138C7A37DD8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  <p:pic>
        <p:nvPicPr>
          <p:cNvPr id="5" name="Zástupný symbol obsahu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416824" cy="4248472"/>
          </a:xfrm>
          <a:prstGeom prst="rect">
            <a:avLst/>
          </a:prstGeom>
          <a:noFill/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Dlhodobý výhľad OZE (do r. 2040)</a:t>
            </a: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49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19256" cy="883568"/>
          </a:xfr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chemeClr val="bg1"/>
                </a:solidFill>
              </a:rPr>
              <a:t>II. Ciele  v  OZE (2020)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752528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Smernica 2009/28/ES o podpore využívania energie z obnoviteľných zdrojov energie </a:t>
            </a:r>
            <a:r>
              <a:rPr lang="sk-SK" sz="2000" b="0" dirty="0">
                <a:solidFill>
                  <a:schemeClr val="tx2"/>
                </a:solidFill>
              </a:rPr>
              <a:t>pre SR stanovila záväzný cieľ</a:t>
            </a:r>
            <a:r>
              <a:rPr lang="sk-SK" sz="2000" b="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sk-SK" sz="2000" b="0" dirty="0">
              <a:solidFill>
                <a:schemeClr val="tx2"/>
              </a:solidFill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2"/>
                </a:solidFill>
                <a:ea typeface="+mn-ea"/>
                <a:cs typeface="+mn-cs"/>
              </a:rPr>
              <a:t>14 %</a:t>
            </a:r>
            <a:r>
              <a:rPr lang="sk-SK" sz="2000" dirty="0">
                <a:solidFill>
                  <a:schemeClr val="tx2"/>
                </a:solidFill>
                <a:ea typeface="+mn-ea"/>
                <a:cs typeface="+mn-cs"/>
              </a:rPr>
              <a:t> OZE na hrubej konečnej energetickej spotrebe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2"/>
                </a:solidFill>
                <a:ea typeface="+mn-ea"/>
                <a:cs typeface="+mn-cs"/>
              </a:rPr>
              <a:t>10 % OZE v doprave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endParaRPr lang="sk-SK" sz="2000" dirty="0">
              <a:solidFill>
                <a:schemeClr val="tx2"/>
              </a:solidFill>
              <a:ea typeface="+mn-ea"/>
              <a:cs typeface="+mn-cs"/>
            </a:endParaRPr>
          </a:p>
          <a:p>
            <a:pPr marL="0" indent="0">
              <a:buClrTx/>
              <a:buNone/>
            </a:pPr>
            <a:r>
              <a:rPr lang="sk-SK" sz="2400" dirty="0">
                <a:solidFill>
                  <a:schemeClr val="tx2"/>
                </a:solidFill>
              </a:rPr>
              <a:t>Národný akčný plán pre energiu z OZE </a:t>
            </a:r>
          </a:p>
          <a:p>
            <a:pPr marL="0" indent="0">
              <a:buClrTx/>
              <a:buNone/>
            </a:pPr>
            <a:r>
              <a:rPr lang="sk-SK" sz="2000" b="0" dirty="0" smtClean="0">
                <a:solidFill>
                  <a:schemeClr val="tx2"/>
                </a:solidFill>
              </a:rPr>
              <a:t>(</a:t>
            </a:r>
            <a:r>
              <a:rPr lang="sk-SK" sz="2000" b="0" dirty="0">
                <a:solidFill>
                  <a:schemeClr val="tx2"/>
                </a:solidFill>
              </a:rPr>
              <a:t>schválený vládou SR 6. októbra 2010)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2"/>
                </a:solidFill>
                <a:ea typeface="+mn-ea"/>
                <a:cs typeface="+mn-cs"/>
              </a:rPr>
              <a:t>15,3 % </a:t>
            </a:r>
            <a:r>
              <a:rPr lang="sk-SK" sz="2000" dirty="0">
                <a:solidFill>
                  <a:schemeClr val="tx2"/>
                </a:solidFill>
                <a:ea typeface="+mn-ea"/>
                <a:cs typeface="+mn-cs"/>
              </a:rPr>
              <a:t>OZE</a:t>
            </a:r>
            <a:r>
              <a:rPr lang="sk-SK" sz="2000" b="1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sk-SK" sz="2000" dirty="0">
                <a:solidFill>
                  <a:schemeClr val="tx2"/>
                </a:solidFill>
                <a:ea typeface="+mn-ea"/>
                <a:cs typeface="+mn-cs"/>
              </a:rPr>
              <a:t>na hrubej konečnej energetickej spotrebe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2"/>
                </a:solidFill>
                <a:ea typeface="+mn-ea"/>
                <a:cs typeface="+mn-cs"/>
              </a:rPr>
              <a:t>24,0 % elektriny z OZE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2"/>
                </a:solidFill>
                <a:ea typeface="+mn-ea"/>
                <a:cs typeface="+mn-cs"/>
              </a:rPr>
              <a:t>14,6 % tepla z OZE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2"/>
                </a:solidFill>
                <a:ea typeface="+mn-ea"/>
                <a:cs typeface="+mn-cs"/>
              </a:rPr>
              <a:t>10,0 % OZE  v doprave</a:t>
            </a:r>
          </a:p>
          <a:p>
            <a:pPr marL="0" indent="0" algn="just">
              <a:buClrTx/>
              <a:buNone/>
            </a:pPr>
            <a:endParaRPr lang="pt-BR" sz="2400" b="0" dirty="0">
              <a:solidFill>
                <a:schemeClr val="tx2"/>
              </a:solidFill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EF3CF9-3EFB-493F-BB60-6B8E07BCF387}" type="slidenum">
              <a:rPr lang="sk-SK" smtClean="0">
                <a:solidFill>
                  <a:schemeClr val="tx2"/>
                </a:solidFill>
                <a:latin typeface="Arial Black" pitchFamily="34" charset="0"/>
              </a:rPr>
              <a:pPr eaLnBrk="1" hangingPunct="1">
                <a:defRPr/>
              </a:pPr>
              <a:t>9</a:t>
            </a:fld>
            <a:endParaRPr lang="sk-SK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6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Zakon o energetike_38  konf  elektr  slovenska_MNicz (MH SR)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ppt/theme/themeOverride2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ppt/theme/themeOverride3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</TotalTime>
  <Words>598</Words>
  <Application>Microsoft Office PowerPoint</Application>
  <PresentationFormat>Prezentácia na obrazovke (4:3)</PresentationFormat>
  <Paragraphs>147</Paragraphs>
  <Slides>16</Slides>
  <Notes>11</Notes>
  <HiddenSlides>0</HiddenSlides>
  <MMClips>0</MMClips>
  <ScaleCrop>false</ScaleCrop>
  <HeadingPairs>
    <vt:vector size="6" baseType="variant"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Zakon o energetike_38  konf  elektr  slovenska_MNicz (MH SR)</vt:lpstr>
      <vt:lpstr>Motív Office</vt:lpstr>
      <vt:lpstr>Graf</vt:lpstr>
      <vt:lpstr>Prezentácia programu PowerPoint</vt:lpstr>
      <vt:lpstr>Prezentácia programu PowerPoint</vt:lpstr>
      <vt:lpstr>Prezentácia programu PowerPoint</vt:lpstr>
      <vt:lpstr>Energetická politika SR</vt:lpstr>
      <vt:lpstr>Priority na podporu pilierov</vt:lpstr>
      <vt:lpstr>Energetický mix</vt:lpstr>
      <vt:lpstr>Opatrenia na podporu pilierov EP SR</vt:lpstr>
      <vt:lpstr>Dlhodobý výhľad OZE (do r. 2040)</vt:lpstr>
      <vt:lpstr>II. Ciele  v  OZE (2020)</vt:lpstr>
      <vt:lpstr>Napĺňanie cieľa do r. 2020</vt:lpstr>
      <vt:lpstr>Plnenie záväzného cieľa OZE</vt:lpstr>
      <vt:lpstr>Východisková  situácia v OZE (r. 2008) a plán naplnenia cieľov v OZE pre rok 2020</vt:lpstr>
      <vt:lpstr>III.  Biomasa – zdroj s obrovským potenciálom</vt:lpstr>
      <vt:lpstr>Výroba tepla z OZE – „spiaci obor“</vt:lpstr>
      <vt:lpstr>Zásobovanie teplom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Inteligentné meracie systémy v elektroenergetike SR</dc:title>
  <dc:creator>Nicz Marian</dc:creator>
  <cp:lastModifiedBy>Novak Juraj</cp:lastModifiedBy>
  <cp:revision>281</cp:revision>
  <cp:lastPrinted>2013-09-11T07:54:18Z</cp:lastPrinted>
  <dcterms:created xsi:type="dcterms:W3CDTF">2013-09-05T06:34:52Z</dcterms:created>
  <dcterms:modified xsi:type="dcterms:W3CDTF">2015-11-23T16:41:53Z</dcterms:modified>
</cp:coreProperties>
</file>